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65" r:id="rId7"/>
    <p:sldId id="266" r:id="rId8"/>
    <p:sldId id="261" r:id="rId9"/>
    <p:sldId id="258" r:id="rId10"/>
    <p:sldId id="262" r:id="rId11"/>
    <p:sldId id="259" r:id="rId12"/>
    <p:sldId id="264" r:id="rId13"/>
    <p:sldId id="263" r:id="rId14"/>
    <p:sldId id="260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E6BCA0-ABA1-4FD3-9B61-FD676A3828BF}" v="485" dt="2023-03-21T16:00:07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9"/>
  </p:normalViewPr>
  <p:slideViewPr>
    <p:cSldViewPr snapToGrid="0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stner Lena" userId="S::ptlkastner@fhstp.ac.at::32ac9301-0ee3-47cf-8515-7c88f5b51c38" providerId="AD" clId="Web-{9DE6BCA0-ABA1-4FD3-9B61-FD676A3828BF}"/>
    <pc:docChg chg="modSld">
      <pc:chgData name="Kastner Lena" userId="S::ptlkastner@fhstp.ac.at::32ac9301-0ee3-47cf-8515-7c88f5b51c38" providerId="AD" clId="Web-{9DE6BCA0-ABA1-4FD3-9B61-FD676A3828BF}" dt="2023-03-21T16:00:07.443" v="310" actId="20577"/>
      <pc:docMkLst>
        <pc:docMk/>
      </pc:docMkLst>
      <pc:sldChg chg="modSp">
        <pc:chgData name="Kastner Lena" userId="S::ptlkastner@fhstp.ac.at::32ac9301-0ee3-47cf-8515-7c88f5b51c38" providerId="AD" clId="Web-{9DE6BCA0-ABA1-4FD3-9B61-FD676A3828BF}" dt="2023-03-21T15:46:38.580" v="261"/>
        <pc:sldMkLst>
          <pc:docMk/>
          <pc:sldMk cId="2076441171" sldId="260"/>
        </pc:sldMkLst>
        <pc:spChg chg="mod">
          <ac:chgData name="Kastner Lena" userId="S::ptlkastner@fhstp.ac.at::32ac9301-0ee3-47cf-8515-7c88f5b51c38" providerId="AD" clId="Web-{9DE6BCA0-ABA1-4FD3-9B61-FD676A3828BF}" dt="2023-03-21T15:46:38.580" v="261"/>
          <ac:spMkLst>
            <pc:docMk/>
            <pc:sldMk cId="2076441171" sldId="260"/>
            <ac:spMk id="3" creationId="{CE25ECBE-A175-1DA8-7DBE-40E376D32408}"/>
          </ac:spMkLst>
        </pc:spChg>
      </pc:sldChg>
      <pc:sldChg chg="modSp">
        <pc:chgData name="Kastner Lena" userId="S::ptlkastner@fhstp.ac.at::32ac9301-0ee3-47cf-8515-7c88f5b51c38" providerId="AD" clId="Web-{9DE6BCA0-ABA1-4FD3-9B61-FD676A3828BF}" dt="2023-03-21T16:00:07.443" v="310" actId="20577"/>
        <pc:sldMkLst>
          <pc:docMk/>
          <pc:sldMk cId="385345768" sldId="263"/>
        </pc:sldMkLst>
        <pc:spChg chg="mod">
          <ac:chgData name="Kastner Lena" userId="S::ptlkastner@fhstp.ac.at::32ac9301-0ee3-47cf-8515-7c88f5b51c38" providerId="AD" clId="Web-{9DE6BCA0-ABA1-4FD3-9B61-FD676A3828BF}" dt="2023-03-21T16:00:07.443" v="310" actId="20577"/>
          <ac:spMkLst>
            <pc:docMk/>
            <pc:sldMk cId="385345768" sldId="263"/>
            <ac:spMk id="4" creationId="{4CA65F35-B215-7A4F-A4F6-9163C6909C6D}"/>
          </ac:spMkLst>
        </pc:spChg>
      </pc:sldChg>
      <pc:sldChg chg="modSp">
        <pc:chgData name="Kastner Lena" userId="S::ptlkastner@fhstp.ac.at::32ac9301-0ee3-47cf-8515-7c88f5b51c38" providerId="AD" clId="Web-{9DE6BCA0-ABA1-4FD3-9B61-FD676A3828BF}" dt="2023-03-21T15:35:08.938" v="43" actId="20577"/>
        <pc:sldMkLst>
          <pc:docMk/>
          <pc:sldMk cId="963666075" sldId="265"/>
        </pc:sldMkLst>
        <pc:spChg chg="mod">
          <ac:chgData name="Kastner Lena" userId="S::ptlkastner@fhstp.ac.at::32ac9301-0ee3-47cf-8515-7c88f5b51c38" providerId="AD" clId="Web-{9DE6BCA0-ABA1-4FD3-9B61-FD676A3828BF}" dt="2023-03-21T15:35:08.938" v="43" actId="20577"/>
          <ac:spMkLst>
            <pc:docMk/>
            <pc:sldMk cId="963666075" sldId="265"/>
            <ac:spMk id="4" creationId="{4AEE9C10-DC62-D227-43AE-6DEA9CB7FE1A}"/>
          </ac:spMkLst>
        </pc:spChg>
      </pc:sldChg>
      <pc:sldChg chg="addSp modSp">
        <pc:chgData name="Kastner Lena" userId="S::ptlkastner@fhstp.ac.at::32ac9301-0ee3-47cf-8515-7c88f5b51c38" providerId="AD" clId="Web-{9DE6BCA0-ABA1-4FD3-9B61-FD676A3828BF}" dt="2023-03-21T15:45:11.280" v="250" actId="20577"/>
        <pc:sldMkLst>
          <pc:docMk/>
          <pc:sldMk cId="1837416508" sldId="266"/>
        </pc:sldMkLst>
        <pc:spChg chg="mod">
          <ac:chgData name="Kastner Lena" userId="S::ptlkastner@fhstp.ac.at::32ac9301-0ee3-47cf-8515-7c88f5b51c38" providerId="AD" clId="Web-{9DE6BCA0-ABA1-4FD3-9B61-FD676A3828BF}" dt="2023-03-21T15:45:11.280" v="250" actId="20577"/>
          <ac:spMkLst>
            <pc:docMk/>
            <pc:sldMk cId="1837416508" sldId="266"/>
            <ac:spMk id="4" creationId="{CE1800EA-BD46-FE1F-8B0C-FEEA73165B90}"/>
          </ac:spMkLst>
        </pc:spChg>
        <pc:spChg chg="mod">
          <ac:chgData name="Kastner Lena" userId="S::ptlkastner@fhstp.ac.at::32ac9301-0ee3-47cf-8515-7c88f5b51c38" providerId="AD" clId="Web-{9DE6BCA0-ABA1-4FD3-9B61-FD676A3828BF}" dt="2023-03-21T15:45:01.046" v="247" actId="1076"/>
          <ac:spMkLst>
            <pc:docMk/>
            <pc:sldMk cId="1837416508" sldId="266"/>
            <ac:spMk id="8" creationId="{7CEFFC97-4976-FE80-2A38-0231E4A3F965}"/>
          </ac:spMkLst>
        </pc:spChg>
        <pc:picChg chg="add mod">
          <ac:chgData name="Kastner Lena" userId="S::ptlkastner@fhstp.ac.at::32ac9301-0ee3-47cf-8515-7c88f5b51c38" providerId="AD" clId="Web-{9DE6BCA0-ABA1-4FD3-9B61-FD676A3828BF}" dt="2023-03-21T15:44:49.171" v="246" actId="1076"/>
          <ac:picMkLst>
            <pc:docMk/>
            <pc:sldMk cId="1837416508" sldId="266"/>
            <ac:picMk id="2" creationId="{E0BDF428-48D3-216C-156F-8CAA49E03159}"/>
          </ac:picMkLst>
        </pc:picChg>
        <pc:picChg chg="mod">
          <ac:chgData name="Kastner Lena" userId="S::ptlkastner@fhstp.ac.at::32ac9301-0ee3-47cf-8515-7c88f5b51c38" providerId="AD" clId="Web-{9DE6BCA0-ABA1-4FD3-9B61-FD676A3828BF}" dt="2023-03-21T15:45:03.312" v="248" actId="1076"/>
          <ac:picMkLst>
            <pc:docMk/>
            <pc:sldMk cId="1837416508" sldId="266"/>
            <ac:picMk id="7" creationId="{BD650AE2-0B84-6593-C571-991B1F2A5907}"/>
          </ac:picMkLst>
        </pc:picChg>
        <pc:picChg chg="mod">
          <ac:chgData name="Kastner Lena" userId="S::ptlkastner@fhstp.ac.at::32ac9301-0ee3-47cf-8515-7c88f5b51c38" providerId="AD" clId="Web-{9DE6BCA0-ABA1-4FD3-9B61-FD676A3828BF}" dt="2023-03-21T15:44:39.998" v="243" actId="1076"/>
          <ac:picMkLst>
            <pc:docMk/>
            <pc:sldMk cId="1837416508" sldId="266"/>
            <ac:picMk id="1028" creationId="{D9BC34F2-9997-9B5E-3945-98EF899174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DEB32-BC53-6FF8-35A9-FBA5AAF2B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5A40932-CE42-348B-AA0A-D25868326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2AE797-FFA3-E26F-40F5-6FE6FFE6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246DB6-E8E6-692A-2476-23E2CD58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7645EE-FDB3-03F2-3B5E-EF5888CC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90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36FD8-C65F-AEB9-A9B3-FE432BFAD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91B3E65-EDAB-30F6-84E9-E6B6CF2B7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502893-D159-D4A8-8CBE-0EEFB3915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E807C4-FC20-C004-A0C1-1325EA88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46D453-7C69-325E-5BD5-78D3CD2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33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3A996A0-40D6-616D-E513-5BC6E53CA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C8D30C-1547-B741-CEC8-19AC17ED4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6C217E-924A-6790-A0A0-F9FF0F08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7034B8-B04C-93DC-8A4D-A0F47D08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EF89E6-34D1-173E-D696-CC6B06E10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50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6722A5-D942-063B-F753-D9D0F2D3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D55C5B-D5A0-F0DF-A71F-2E2A21EA2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CA49E6-346C-1C0F-7047-FAF680E8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8A3B5E-2E78-F6F7-3337-D3FE6CF2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239F00-7F5E-80B8-F339-6D06F78D5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71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C4DF1-5DB7-EB5C-FE59-A2E7EBF5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B22276-CA39-C46D-A3AE-87EF85A83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3AF4CF-5E9E-8CE5-CA92-D212B041A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0DC82F-5FB9-2758-CFDB-278E7EF1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C1673E-83B2-1D08-2707-49D87727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17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58156-BEAD-AD92-6642-1A4A3CEF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2F104F-58FE-7867-2230-B6BEB05D8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0135FD-10CF-8EBE-2F51-8B3BF3C81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6C8A964-80A9-EE13-FD7B-8199AF9E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922AAB-5738-6F6E-67DB-D27F680E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6FAE68-697A-1C80-2865-E2C4B66C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70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4B5EB-B4E7-45AC-E3CE-5F7E4E04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E9CAB9-7124-BBFF-AE60-362252D41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00E17A-C4C3-EB5D-C410-43F13D46D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EE6BCF-FF75-A93D-E8B0-E54590E4E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D76644D-D61B-4BE6-F6BC-A84B01FB5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EE689D1-BD7E-DFCC-013B-CA62B5E6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1D36749-76C7-F27C-0164-E99B6D8B1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EB4609-8934-642A-AC52-697F502B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84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5FFEE-5347-6CF5-FA83-BE94BF72D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9AEEA1-822F-6AC3-8670-E2B8FCFD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BB2F3E-6F39-34F3-91E4-8B5D40392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8651E0-AF12-4967-C37E-3FB4B3A8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6730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774075C-580B-0851-59A2-5F565BB3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2312AB5-C726-65AB-0AC6-A27B2EA4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D4CC07-859C-30C2-0890-C9AE81F8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4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ED94F-3247-CFDD-A359-156E27F54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B97A91-AE76-D61A-FD2F-DCF28B85E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16F1A4-CE7C-EA9F-CB19-15AFEC74F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2E01C55-5017-38DD-4218-59CCB5AF5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4A50C7-0B7A-F6A9-31B1-A6FA33AA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B861B7-1A74-3649-2781-87D284A9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42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43639E-4B1C-DC71-CA7F-9C09876BB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E85D56D-EC08-4FF9-076C-9F23B64A4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3ACBB3-24F5-C80A-C055-F08CE1E2F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805523E-0D9F-D8BC-C389-2B7B8F73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1C90-0AF0-E645-9CE1-8C5116A98E11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7B138E-B1C3-FBF8-1A93-8DB19E30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C9613D-210F-6AC8-F4C6-A5641993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99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FBB694D-1541-2AEE-4F8A-8265E186E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70F97E-4F7D-9961-222B-F15B40FA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25A582-2D11-EA7E-91A5-7808796EC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C1C90-0AF0-E645-9CE1-8C5116A98E11}" type="datetimeFigureOut">
              <a:rPr lang="de-DE" smtClean="0"/>
              <a:t>21.03.23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847122-40C5-10C1-1853-F5357EC27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9CABE3-5513-9B3A-7C36-745A938CF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EDCC1-8858-CA42-BCDA-F144A86ACB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48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ugustin.or.at/lamesaleikum-im-hort-der-lameisen/" TargetMode="External"/><Relationship Id="rId3" Type="http://schemas.openxmlformats.org/officeDocument/2006/relationships/hyperlink" Target="https://pixabay.com/vectors/pixel-cells-video-recording-3976293/" TargetMode="External"/><Relationship Id="rId7" Type="http://schemas.openxmlformats.org/officeDocument/2006/relationships/hyperlink" Target="https://www.interaction-design.org/literature/topics/design-thinking" TargetMode="External"/><Relationship Id="rId12" Type="http://schemas.openxmlformats.org/officeDocument/2006/relationships/hyperlink" Target="https://lames.at/galleries/" TargetMode="External"/><Relationship Id="rId2" Type="http://schemas.openxmlformats.org/officeDocument/2006/relationships/hyperlink" Target="https://pixabay.com/vectors/idea-visualization-line-art-3976295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vectors/pixel-pixel-cells-path-landscape-3699343/" TargetMode="External"/><Relationship Id="rId11" Type="http://schemas.openxmlformats.org/officeDocument/2006/relationships/hyperlink" Target="https://www.sonnenpark-stp.at/der-park/geholzbestande/sonnenpark_map_2015_1304-q/" TargetMode="External"/><Relationship Id="rId5" Type="http://schemas.openxmlformats.org/officeDocument/2006/relationships/hyperlink" Target="https://pixabay.com/vectors/pixel-cells-seminar-conference-3974170/" TargetMode="External"/><Relationship Id="rId10" Type="http://schemas.openxmlformats.org/officeDocument/2006/relationships/hyperlink" Target="https://www.sonnenpark-stp.at/downloads/" TargetMode="External"/><Relationship Id="rId4" Type="http://schemas.openxmlformats.org/officeDocument/2006/relationships/hyperlink" Target="https://pixabay.com/vectors/pixel-cells-tutor-master-3974190/" TargetMode="External"/><Relationship Id="rId9" Type="http://schemas.openxmlformats.org/officeDocument/2006/relationships/hyperlink" Target="https://www.p3tv.at/webtv/10874-sanfte-sonnenpark-sanieru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nnenpark-stp.at/" TargetMode="External"/><Relationship Id="rId2" Type="http://schemas.openxmlformats.org/officeDocument/2006/relationships/hyperlink" Target="https://lames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AA0D93B9-814C-478C-500A-65D4D1CA7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2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B94975-9C22-AC39-EBBD-0ACC3DF71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158" y="2145792"/>
            <a:ext cx="4303018" cy="4303835"/>
          </a:xfrm>
          <a:noFill/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de-AT" sz="2800" b="0" i="0" u="none" strike="noStrike" dirty="0" err="1">
                <a:effectLst/>
                <a:latin typeface="+mn-lt"/>
              </a:rPr>
              <a:t>Build</a:t>
            </a:r>
            <a:r>
              <a:rPr lang="de-AT" sz="2800" b="0" i="0" u="none" strike="noStrike" dirty="0">
                <a:effectLst/>
                <a:latin typeface="+mn-lt"/>
              </a:rPr>
              <a:t> and </a:t>
            </a:r>
            <a:r>
              <a:rPr lang="de-AT" sz="2800" b="0" i="0" u="none" strike="noStrike" dirty="0" err="1">
                <a:effectLst/>
                <a:latin typeface="+mn-lt"/>
              </a:rPr>
              <a:t>strengthen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communities</a:t>
            </a:r>
            <a:r>
              <a:rPr lang="de-AT" sz="2800" b="0" i="0" u="none" strike="noStrike" dirty="0">
                <a:effectLst/>
                <a:latin typeface="+mn-lt"/>
              </a:rPr>
              <a:t> </a:t>
            </a:r>
            <a:br>
              <a:rPr lang="de-AT" sz="2800" b="0" i="0" u="none" strike="noStrike" dirty="0">
                <a:effectLst/>
                <a:latin typeface="+mn-lt"/>
              </a:rPr>
            </a:br>
            <a:r>
              <a:rPr lang="de-AT" sz="2800" dirty="0">
                <a:latin typeface="+mn-lt"/>
              </a:rPr>
              <a:t>- </a:t>
            </a:r>
            <a:br>
              <a:rPr lang="de-AT" sz="2800" dirty="0">
                <a:latin typeface="+mn-lt"/>
              </a:rPr>
            </a:br>
            <a:r>
              <a:rPr lang="de-AT" sz="2800" b="0" i="0" u="none" strike="noStrike" dirty="0" err="1">
                <a:effectLst/>
                <a:latin typeface="+mn-lt"/>
              </a:rPr>
              <a:t>How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to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use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public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space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to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empower</a:t>
            </a:r>
            <a:r>
              <a:rPr lang="de-AT" sz="2800" b="0" i="0" u="none" strike="noStrike" dirty="0">
                <a:effectLst/>
                <a:latin typeface="+mn-lt"/>
              </a:rPr>
              <a:t> </a:t>
            </a:r>
            <a:r>
              <a:rPr lang="de-AT" sz="2800" b="0" i="0" u="none" strike="noStrike" dirty="0" err="1">
                <a:effectLst/>
                <a:latin typeface="+mn-lt"/>
              </a:rPr>
              <a:t>participation</a:t>
            </a:r>
            <a:r>
              <a:rPr lang="de-AT" sz="2800" b="0" i="0" u="none" strike="noStrike" dirty="0">
                <a:effectLst/>
                <a:latin typeface="+mn-lt"/>
              </a:rPr>
              <a:t> and </a:t>
            </a:r>
            <a:r>
              <a:rPr lang="de-AT" sz="2800" b="0" i="0" u="none" strike="noStrike" dirty="0" err="1">
                <a:effectLst/>
                <a:latin typeface="+mn-lt"/>
              </a:rPr>
              <a:t>collectiveness</a:t>
            </a:r>
            <a:br>
              <a:rPr lang="de-AT" sz="2400" b="0" i="0" u="none" strike="noStrike" dirty="0">
                <a:effectLst/>
                <a:latin typeface="+mn-lt"/>
              </a:rPr>
            </a:br>
            <a:endParaRPr lang="de-DE" sz="2400" dirty="0"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E892F1-D447-5001-CF96-C7C9CB9D1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58" y="539113"/>
            <a:ext cx="1799813" cy="3255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34509A7-1581-A414-DDD8-13C1B9C99328}"/>
              </a:ext>
            </a:extLst>
          </p:cNvPr>
          <p:cNvSpPr txBox="1"/>
          <p:nvPr/>
        </p:nvSpPr>
        <p:spPr>
          <a:xfrm>
            <a:off x="775902" y="1039556"/>
            <a:ext cx="18517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I Living Lab 08</a:t>
            </a:r>
          </a:p>
        </p:txBody>
      </p:sp>
    </p:spTree>
    <p:extLst>
      <p:ext uri="{BB962C8B-B14F-4D97-AF65-F5344CB8AC3E}">
        <p14:creationId xmlns:p14="http://schemas.microsoft.com/office/powerpoint/2010/main" val="97476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CA65F35-B215-7A4F-A4F6-9163C6909C6D}"/>
              </a:ext>
            </a:extLst>
          </p:cNvPr>
          <p:cNvSpPr txBox="1"/>
          <p:nvPr/>
        </p:nvSpPr>
        <p:spPr>
          <a:xfrm>
            <a:off x="598213" y="313182"/>
            <a:ext cx="5497787" cy="680186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2000" b="1" dirty="0"/>
              <a:t>Tasks </a:t>
            </a:r>
            <a:r>
              <a:rPr lang="de-DE" sz="2000" b="1" dirty="0" err="1"/>
              <a:t>until</a:t>
            </a:r>
            <a:r>
              <a:rPr lang="de-DE" sz="2000" b="1" dirty="0"/>
              <a:t> </a:t>
            </a:r>
            <a:r>
              <a:rPr lang="de-DE" sz="2000" b="1" dirty="0" err="1"/>
              <a:t>next</a:t>
            </a:r>
            <a:r>
              <a:rPr lang="de-DE" sz="2000" b="1" dirty="0"/>
              <a:t> </a:t>
            </a:r>
            <a:r>
              <a:rPr lang="de-DE" sz="2000" b="1" dirty="0" err="1"/>
              <a:t>week</a:t>
            </a:r>
            <a:endParaRPr lang="de-DE" sz="2000" b="1" dirty="0"/>
          </a:p>
          <a:p>
            <a:endParaRPr lang="de-DE" sz="2000" dirty="0"/>
          </a:p>
          <a:p>
            <a:pPr>
              <a:lnSpc>
                <a:spcPct val="150000"/>
              </a:lnSpc>
            </a:pPr>
            <a:r>
              <a:rPr lang="de-DE" sz="2000" u="sng" dirty="0"/>
              <a:t>Check out </a:t>
            </a:r>
            <a:r>
              <a:rPr lang="de-DE" sz="2000" u="sng" dirty="0" err="1"/>
              <a:t>unicampus</a:t>
            </a:r>
            <a:r>
              <a:rPr lang="de-DE" sz="2000" u="sng" dirty="0"/>
              <a:t> / </a:t>
            </a:r>
            <a:r>
              <a:rPr lang="de-DE" sz="2000" u="sng" dirty="0" err="1"/>
              <a:t>our</a:t>
            </a:r>
            <a:r>
              <a:rPr lang="de-DE" sz="2000" u="sng" dirty="0"/>
              <a:t> lab-</a:t>
            </a:r>
            <a:r>
              <a:rPr lang="de-DE" sz="2000" u="sng" dirty="0" err="1"/>
              <a:t>space</a:t>
            </a:r>
            <a:r>
              <a:rPr lang="de-DE" sz="2000" u="sng" dirty="0"/>
              <a:t>!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I Living Lab </a:t>
            </a:r>
            <a:r>
              <a:rPr lang="de-DE" sz="2000" dirty="0" err="1">
                <a:sym typeface="Wingdings" pitchFamily="2" charset="2"/>
              </a:rPr>
              <a:t>preaprations</a:t>
            </a:r>
            <a:r>
              <a:rPr lang="de-DE" sz="2000" dirty="0">
                <a:sym typeface="Wingdings" pitchFamily="2" charset="2"/>
              </a:rPr>
              <a:t> / </a:t>
            </a:r>
            <a:r>
              <a:rPr lang="de-DE" sz="2000" dirty="0" err="1">
                <a:sym typeface="Wingdings" pitchFamily="2" charset="2"/>
              </a:rPr>
              <a:t>learners</a:t>
            </a:r>
            <a:r>
              <a:rPr lang="de-DE" sz="2000" dirty="0">
                <a:sym typeface="Wingdings" pitchFamily="2" charset="2"/>
              </a:rPr>
              <a:t> camp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Check out </a:t>
            </a:r>
            <a:r>
              <a:rPr lang="de-DE" sz="2000" dirty="0" err="1">
                <a:sym typeface="Wingdings" pitchFamily="2" charset="2"/>
              </a:rPr>
              <a:t>the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dates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for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our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sessions</a:t>
            </a:r>
            <a:endParaRPr lang="de-DE" sz="2000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de-DE" sz="2000" dirty="0"/>
          </a:p>
          <a:p>
            <a:pPr>
              <a:lnSpc>
                <a:spcPct val="150000"/>
              </a:lnSpc>
            </a:pPr>
            <a:r>
              <a:rPr lang="de-DE" sz="2000" u="sng" dirty="0"/>
              <a:t>Start </a:t>
            </a:r>
            <a:r>
              <a:rPr lang="de-DE" sz="2000" u="sng" dirty="0" err="1"/>
              <a:t>your</a:t>
            </a:r>
            <a:r>
              <a:rPr lang="de-DE" sz="2000" u="sng" dirty="0"/>
              <a:t> </a:t>
            </a:r>
            <a:r>
              <a:rPr lang="de-DE" sz="2000" u="sng" dirty="0" err="1"/>
              <a:t>portfolio</a:t>
            </a:r>
            <a:r>
              <a:rPr lang="de-DE" sz="2000" u="sng" dirty="0"/>
              <a:t>! </a:t>
            </a:r>
            <a:br>
              <a:rPr lang="de-DE" sz="2000" dirty="0"/>
            </a:br>
            <a:r>
              <a:rPr lang="de-DE" sz="2000" dirty="0">
                <a:sym typeface="Wingdings" pitchFamily="2" charset="2"/>
              </a:rPr>
              <a:t> </a:t>
            </a:r>
            <a:r>
              <a:rPr lang="de-DE" sz="2000" dirty="0" err="1">
                <a:sym typeface="Wingdings" pitchFamily="2" charset="2"/>
              </a:rPr>
              <a:t>Reflect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the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onboarding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week</a:t>
            </a:r>
            <a:r>
              <a:rPr lang="de-DE" sz="2000" dirty="0">
                <a:sym typeface="Wingdings" pitchFamily="2" charset="2"/>
              </a:rPr>
              <a:t> (</a:t>
            </a:r>
            <a:r>
              <a:rPr lang="de-DE" sz="2000" dirty="0" err="1">
                <a:sym typeface="Wingdings" pitchFamily="2" charset="2"/>
              </a:rPr>
              <a:t>kick-off</a:t>
            </a:r>
            <a:r>
              <a:rPr lang="de-DE" sz="2000" dirty="0">
                <a:sym typeface="Wingdings" pitchFamily="2" charset="2"/>
              </a:rPr>
              <a:t>, Session 0)</a:t>
            </a:r>
            <a:endParaRPr lang="de-DE" sz="2000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cs typeface="Calibri"/>
                <a:sym typeface="Wingdings" pitchFamily="2" charset="2"/>
              </a:rPr>
              <a:t> </a:t>
            </a:r>
            <a:r>
              <a:rPr lang="de-DE" sz="2000" dirty="0" err="1">
                <a:cs typeface="Calibri"/>
                <a:sym typeface="Wingdings" pitchFamily="2" charset="2"/>
              </a:rPr>
              <a:t>R</a:t>
            </a:r>
            <a:r>
              <a:rPr lang="de-DE" sz="2000" dirty="0" err="1">
                <a:cs typeface="Calibri"/>
              </a:rPr>
              <a:t>eflect</a:t>
            </a:r>
            <a:r>
              <a:rPr lang="de-DE" sz="2000" dirty="0">
                <a:cs typeface="Calibri"/>
              </a:rPr>
              <a:t> on </a:t>
            </a:r>
            <a:r>
              <a:rPr lang="de-DE" sz="2000" dirty="0" err="1">
                <a:cs typeface="Calibri"/>
              </a:rPr>
              <a:t>Thalento</a:t>
            </a:r>
            <a:r>
              <a:rPr lang="de-DE" sz="2000" dirty="0">
                <a:cs typeface="Calibri"/>
              </a:rPr>
              <a:t> </a:t>
            </a:r>
            <a:r>
              <a:rPr lang="de-DE" sz="2000" dirty="0" err="1">
                <a:cs typeface="Calibri"/>
              </a:rPr>
              <a:t>test</a:t>
            </a:r>
            <a:r>
              <a:rPr lang="de-DE" sz="2000" dirty="0">
                <a:cs typeface="Calibri"/>
              </a:rPr>
              <a:t>, </a:t>
            </a:r>
            <a:r>
              <a:rPr lang="de-DE" sz="2000" dirty="0" err="1">
                <a:cs typeface="Calibri"/>
              </a:rPr>
              <a:t>future</a:t>
            </a:r>
            <a:r>
              <a:rPr lang="de-DE" sz="2000" dirty="0">
                <a:cs typeface="Calibri"/>
              </a:rPr>
              <a:t> </a:t>
            </a:r>
            <a:r>
              <a:rPr lang="de-DE" sz="2000" dirty="0" err="1">
                <a:cs typeface="Calibri"/>
              </a:rPr>
              <a:t>skills</a:t>
            </a:r>
            <a:endParaRPr lang="de-DE" sz="2000" dirty="0"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Write </a:t>
            </a:r>
            <a:r>
              <a:rPr lang="de-DE" sz="2000" dirty="0" err="1">
                <a:sym typeface="Wingdings" pitchFamily="2" charset="2"/>
              </a:rPr>
              <a:t>about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our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first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session</a:t>
            </a:r>
            <a:endParaRPr lang="de-DE" sz="2000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de-DE" sz="2000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de-DE" sz="2000" u="sng" dirty="0" err="1">
                <a:sym typeface="Wingdings" pitchFamily="2" charset="2"/>
              </a:rPr>
              <a:t>Organize</a:t>
            </a:r>
            <a:r>
              <a:rPr lang="de-DE" sz="2000" u="sng" dirty="0">
                <a:sym typeface="Wingdings" pitchFamily="2" charset="2"/>
              </a:rPr>
              <a:t> </a:t>
            </a:r>
            <a:r>
              <a:rPr lang="de-DE" sz="2000" u="sng" dirty="0" err="1">
                <a:sym typeface="Wingdings" pitchFamily="2" charset="2"/>
              </a:rPr>
              <a:t>yourself</a:t>
            </a:r>
            <a:r>
              <a:rPr lang="de-DE" sz="2000" u="sng" dirty="0">
                <a:sym typeface="Wingdings" pitchFamily="2" charset="2"/>
              </a:rPr>
              <a:t>!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Use </a:t>
            </a:r>
            <a:r>
              <a:rPr lang="de-DE" sz="2000" dirty="0" err="1">
                <a:sym typeface="Wingdings" pitchFamily="2" charset="2"/>
              </a:rPr>
              <a:t>the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chatroom</a:t>
            </a:r>
            <a:endParaRPr lang="de-DE" sz="2000" dirty="0"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Create </a:t>
            </a:r>
            <a:r>
              <a:rPr lang="de-DE" sz="2000" dirty="0" err="1">
                <a:sym typeface="Wingdings" pitchFamily="2" charset="2"/>
              </a:rPr>
              <a:t>groupchat</a:t>
            </a:r>
            <a:endParaRPr lang="de-DE" sz="2000" dirty="0">
              <a:sym typeface="Wingdings" pitchFamily="2" charset="2"/>
            </a:endParaRPr>
          </a:p>
          <a:p>
            <a:endParaRPr lang="de-DE" dirty="0">
              <a:sym typeface="Wingdings" pitchFamily="2" charset="2"/>
            </a:endParaRP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8AC8D0-7E73-CA07-44D0-1A3D42589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997" y="313182"/>
            <a:ext cx="4359652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25ECBE-A175-1DA8-7DBE-40E376D3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200" y="613625"/>
            <a:ext cx="10503600" cy="489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1600" dirty="0">
                <a:hlinkClick r:id="rId2"/>
              </a:rPr>
              <a:t>https://pixabay.com/vectors/idea-visualization-line-art-3976295/</a:t>
            </a:r>
            <a:r>
              <a:rPr lang="de-DE" sz="1600" dirty="0"/>
              <a:t> </a:t>
            </a:r>
          </a:p>
          <a:p>
            <a:pPr marL="0" indent="0">
              <a:buNone/>
            </a:pPr>
            <a:r>
              <a:rPr lang="de-DE" sz="1600" dirty="0">
                <a:hlinkClick r:id="rId3"/>
              </a:rPr>
              <a:t>https://pixabay.com/vectors/pixel-cells-video-recording-3976293/</a:t>
            </a:r>
            <a:endParaRPr lang="de-DE" sz="1600" dirty="0"/>
          </a:p>
          <a:p>
            <a:pPr marL="0" indent="0">
              <a:buNone/>
            </a:pPr>
            <a:r>
              <a:rPr lang="de-DE" sz="1600" dirty="0">
                <a:hlinkClick r:id="rId4"/>
              </a:rPr>
              <a:t>https://pixabay.com/vectors/pixel-cells-tutor-master-3974190/</a:t>
            </a:r>
            <a:r>
              <a:rPr lang="de-DE" sz="1600" dirty="0"/>
              <a:t> </a:t>
            </a:r>
          </a:p>
          <a:p>
            <a:pPr marL="0" indent="0">
              <a:buNone/>
            </a:pPr>
            <a:r>
              <a:rPr lang="de-DE" sz="1600" dirty="0">
                <a:hlinkClick r:id="rId5"/>
              </a:rPr>
              <a:t>https://pixabay.com/vectors/pixel-cells-seminar-conference-3974170/</a:t>
            </a:r>
            <a:r>
              <a:rPr lang="de-DE" sz="1600" dirty="0"/>
              <a:t> </a:t>
            </a:r>
          </a:p>
          <a:p>
            <a:pPr marL="0" indent="0">
              <a:buNone/>
            </a:pPr>
            <a:r>
              <a:rPr lang="de-DE" sz="1600" dirty="0">
                <a:hlinkClick r:id="rId6"/>
              </a:rPr>
              <a:t>https://pixabay.com/vectors/pixel-pixel-cells-path-landscape-3699343/</a:t>
            </a:r>
            <a:r>
              <a:rPr lang="de-DE" sz="1600" dirty="0"/>
              <a:t>  </a:t>
            </a:r>
            <a:endParaRPr lang="de-DE" sz="1600" dirty="0">
              <a:cs typeface="Calibri"/>
            </a:endParaRPr>
          </a:p>
          <a:p>
            <a:pPr marL="0" indent="0">
              <a:buNone/>
            </a:pPr>
            <a:r>
              <a:rPr lang="de-DE" sz="1600" dirty="0">
                <a:ea typeface="+mn-lt"/>
                <a:cs typeface="+mn-lt"/>
                <a:hlinkClick r:id="rId7"/>
              </a:rPr>
              <a:t>https://www.interaction-design.org/literature/topics/design-thinking</a:t>
            </a:r>
            <a:r>
              <a:rPr lang="de-DE" sz="1600" dirty="0">
                <a:ea typeface="+mn-lt"/>
                <a:cs typeface="+mn-lt"/>
              </a:rPr>
              <a:t> </a:t>
            </a:r>
            <a:endParaRPr lang="de-DE" sz="1600" dirty="0"/>
          </a:p>
          <a:p>
            <a:pPr marL="0" indent="0">
              <a:buNone/>
            </a:pPr>
            <a:r>
              <a:rPr lang="de-DE" sz="1600" dirty="0">
                <a:hlinkClick r:id="rId8"/>
              </a:rPr>
              <a:t>https://augustin.or.at/lamesaleikum-im-hort-der-lameisen/</a:t>
            </a:r>
            <a:r>
              <a:rPr lang="de-DE" sz="1600" dirty="0"/>
              <a:t> </a:t>
            </a:r>
          </a:p>
          <a:p>
            <a:pPr marL="0" indent="0">
              <a:buNone/>
            </a:pPr>
            <a:r>
              <a:rPr lang="de-DE" sz="1600" dirty="0">
                <a:hlinkClick r:id="rId9"/>
              </a:rPr>
              <a:t>https://www.p3tv.at/webtv/10874-sanfte-sonnenpark-sanierung</a:t>
            </a:r>
            <a:r>
              <a:rPr lang="de-DE" sz="1600" dirty="0"/>
              <a:t> </a:t>
            </a:r>
          </a:p>
          <a:p>
            <a:pPr marL="0" indent="0">
              <a:buNone/>
            </a:pPr>
            <a:r>
              <a:rPr lang="de-DE" sz="1600" dirty="0">
                <a:hlinkClick r:id="rId10"/>
              </a:rPr>
              <a:t>https://www.sonnenpark-stp.at/downloads/</a:t>
            </a:r>
            <a:endParaRPr lang="de-DE" sz="1600" dirty="0"/>
          </a:p>
          <a:p>
            <a:pPr marL="0" indent="0">
              <a:buNone/>
            </a:pPr>
            <a:r>
              <a:rPr lang="de-DE" sz="1600" dirty="0">
                <a:hlinkClick r:id="rId11"/>
              </a:rPr>
              <a:t>https://www.sonnenpark-stp.at/der-park/geholzbestande/sonnenpark_map_2015_1304-q/</a:t>
            </a:r>
            <a:endParaRPr lang="de-DE" sz="1600" dirty="0"/>
          </a:p>
          <a:p>
            <a:pPr marL="0" indent="0">
              <a:buNone/>
            </a:pPr>
            <a:r>
              <a:rPr lang="de-DE" sz="1600" dirty="0">
                <a:hlinkClick r:id="rId12"/>
              </a:rPr>
              <a:t>https://lames.at/galleries/</a:t>
            </a:r>
            <a:r>
              <a:rPr lang="de-DE" sz="1600" dirty="0"/>
              <a:t>   </a:t>
            </a:r>
          </a:p>
          <a:p>
            <a:pPr marL="0" indent="0">
              <a:buNone/>
            </a:pPr>
            <a:endParaRPr lang="de-DE" sz="1600" dirty="0"/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76441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aum, draußen enthält.&#10;&#10;Automatisch generierte Beschreibung">
            <a:extLst>
              <a:ext uri="{FF2B5EF4-FFF2-40B4-BE49-F238E27FC236}">
                <a16:creationId xmlns:a16="http://schemas.microsoft.com/office/drawing/2014/main" id="{19A437EF-2121-4206-D05F-F6547118C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434" y="1709249"/>
            <a:ext cx="8255000" cy="4622800"/>
          </a:xfrm>
        </p:spPr>
      </p:pic>
      <p:sp>
        <p:nvSpPr>
          <p:cNvPr id="7" name="Pfeil nach rechts 6">
            <a:extLst>
              <a:ext uri="{FF2B5EF4-FFF2-40B4-BE49-F238E27FC236}">
                <a16:creationId xmlns:a16="http://schemas.microsoft.com/office/drawing/2014/main" id="{3732AA6E-57B0-C035-2071-D588E16BAD91}"/>
              </a:ext>
            </a:extLst>
          </p:cNvPr>
          <p:cNvSpPr/>
          <p:nvPr/>
        </p:nvSpPr>
        <p:spPr>
          <a:xfrm rot="20177448">
            <a:off x="1149733" y="5212727"/>
            <a:ext cx="2839579" cy="10053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cs typeface="Poppins" pitchFamily="2" charset="77"/>
              </a:rPr>
              <a:t>Lena</a:t>
            </a:r>
          </a:p>
        </p:txBody>
      </p:sp>
      <p:sp>
        <p:nvSpPr>
          <p:cNvPr id="8" name="Pfeil nach links 7">
            <a:extLst>
              <a:ext uri="{FF2B5EF4-FFF2-40B4-BE49-F238E27FC236}">
                <a16:creationId xmlns:a16="http://schemas.microsoft.com/office/drawing/2014/main" id="{675E4FA1-2661-736C-5BDC-1FD9385B892E}"/>
              </a:ext>
            </a:extLst>
          </p:cNvPr>
          <p:cNvSpPr/>
          <p:nvPr/>
        </p:nvSpPr>
        <p:spPr>
          <a:xfrm rot="1126686">
            <a:off x="8741165" y="4492694"/>
            <a:ext cx="2503260" cy="158078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cs typeface="Poppins" pitchFamily="2" charset="77"/>
              </a:rPr>
              <a:t>Marina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8ED0218-9EC4-CF53-AA67-47BB88BFA757}"/>
              </a:ext>
            </a:extLst>
          </p:cNvPr>
          <p:cNvSpPr txBox="1"/>
          <p:nvPr/>
        </p:nvSpPr>
        <p:spPr>
          <a:xfrm>
            <a:off x="1346886" y="766119"/>
            <a:ext cx="2433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cs typeface="Poppins" pitchFamily="2" charset="77"/>
              </a:rPr>
              <a:t>Who </a:t>
            </a:r>
            <a:r>
              <a:rPr lang="de-DE" sz="3200" b="1" dirty="0" err="1">
                <a:cs typeface="Poppins" pitchFamily="2" charset="77"/>
              </a:rPr>
              <a:t>are</a:t>
            </a:r>
            <a:r>
              <a:rPr lang="de-DE" sz="3200" b="1" dirty="0">
                <a:cs typeface="Poppins" pitchFamily="2" charset="77"/>
              </a:rPr>
              <a:t> </a:t>
            </a:r>
            <a:r>
              <a:rPr lang="de-DE" sz="3200" b="1" dirty="0" err="1">
                <a:cs typeface="Poppins" pitchFamily="2" charset="77"/>
              </a:rPr>
              <a:t>we</a:t>
            </a:r>
            <a:r>
              <a:rPr lang="de-DE" sz="3200" b="1" dirty="0"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7855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AEE9C10-DC62-D227-43AE-6DEA9CB7FE1A}"/>
              </a:ext>
            </a:extLst>
          </p:cNvPr>
          <p:cNvSpPr txBox="1"/>
          <p:nvPr/>
        </p:nvSpPr>
        <p:spPr>
          <a:xfrm>
            <a:off x="853440" y="745719"/>
            <a:ext cx="4844211" cy="51229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/>
              <a:t>Plan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todays</a:t>
            </a:r>
            <a:r>
              <a:rPr lang="de-DE" sz="2000" dirty="0"/>
              <a:t> </a:t>
            </a:r>
            <a:r>
              <a:rPr lang="de-DE" sz="2000" dirty="0" err="1"/>
              <a:t>session</a:t>
            </a:r>
            <a:r>
              <a:rPr lang="de-DE" sz="2000" dirty="0"/>
              <a:t> – </a:t>
            </a:r>
            <a:r>
              <a:rPr lang="de-DE" sz="2000" b="1" dirty="0"/>
              <a:t>Session 1</a:t>
            </a:r>
          </a:p>
          <a:p>
            <a:pPr>
              <a:lnSpc>
                <a:spcPct val="150000"/>
              </a:lnSpc>
            </a:pPr>
            <a:endParaRPr lang="de-DE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Introducing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group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Organizational Topics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Unicampus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Mail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Portfolio (</a:t>
            </a:r>
            <a:r>
              <a:rPr lang="de-DE" sz="2000" dirty="0" err="1"/>
              <a:t>Thalento</a:t>
            </a:r>
            <a:r>
              <a:rPr lang="de-DE" sz="2000" dirty="0"/>
              <a:t> </a:t>
            </a:r>
            <a:r>
              <a:rPr lang="de-DE" sz="2000" dirty="0" err="1"/>
              <a:t>test</a:t>
            </a:r>
            <a:r>
              <a:rPr lang="de-DE" sz="2000" dirty="0"/>
              <a:t> / </a:t>
            </a:r>
            <a:r>
              <a:rPr lang="de-DE" sz="2000" dirty="0" err="1"/>
              <a:t>future</a:t>
            </a:r>
            <a:r>
              <a:rPr lang="de-DE" sz="2000" dirty="0"/>
              <a:t> </a:t>
            </a:r>
            <a:r>
              <a:rPr lang="de-DE" sz="2000" dirty="0" err="1"/>
              <a:t>skills</a:t>
            </a:r>
            <a:r>
              <a:rPr lang="de-DE" sz="2000" dirty="0"/>
              <a:t>)</a:t>
            </a:r>
            <a:endParaRPr lang="de-DE" sz="2000" dirty="0">
              <a:cs typeface="Calibri"/>
            </a:endParaRP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de-DE" sz="2000" dirty="0" err="1"/>
              <a:t>Grading</a:t>
            </a:r>
            <a:endParaRPr lang="de-DE" sz="2000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Outcome (Pitch / Poster)</a:t>
            </a:r>
          </a:p>
          <a:p>
            <a:pPr lvl="1">
              <a:lnSpc>
                <a:spcPct val="150000"/>
              </a:lnSpc>
            </a:pPr>
            <a:endParaRPr lang="de-DE" sz="2000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endParaRPr lang="de-DE" sz="2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7581284-3536-B74B-4445-83882F5EE15C}"/>
              </a:ext>
            </a:extLst>
          </p:cNvPr>
          <p:cNvSpPr txBox="1"/>
          <p:nvPr/>
        </p:nvSpPr>
        <p:spPr>
          <a:xfrm>
            <a:off x="5791200" y="1621536"/>
            <a:ext cx="5160580" cy="1429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Introducing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design </a:t>
            </a:r>
            <a:r>
              <a:rPr lang="de-DE" sz="2000" dirty="0" err="1"/>
              <a:t>thinking</a:t>
            </a:r>
            <a:r>
              <a:rPr lang="de-DE" sz="2000" dirty="0"/>
              <a:t> </a:t>
            </a:r>
            <a:r>
              <a:rPr lang="de-DE" sz="2000" dirty="0" err="1"/>
              <a:t>methodology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Introducing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challenge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Our</a:t>
            </a:r>
            <a:r>
              <a:rPr lang="de-DE" sz="2000" dirty="0"/>
              <a:t> </a:t>
            </a:r>
            <a:r>
              <a:rPr lang="de-DE" sz="2000" dirty="0" err="1"/>
              <a:t>next</a:t>
            </a:r>
            <a:r>
              <a:rPr lang="de-DE" sz="2000" dirty="0"/>
              <a:t> </a:t>
            </a:r>
            <a:r>
              <a:rPr lang="de-DE" sz="2000" dirty="0" err="1"/>
              <a:t>session</a:t>
            </a:r>
            <a:r>
              <a:rPr lang="de-DE" sz="2000" dirty="0"/>
              <a:t>: </a:t>
            </a:r>
            <a:r>
              <a:rPr lang="de-DE" sz="2000" dirty="0" err="1"/>
              <a:t>dates</a:t>
            </a:r>
            <a:r>
              <a:rPr lang="de-DE" sz="2000" dirty="0"/>
              <a:t>, </a:t>
            </a:r>
            <a:r>
              <a:rPr lang="de-DE" sz="2000" dirty="0" err="1"/>
              <a:t>tasks</a:t>
            </a:r>
            <a:r>
              <a:rPr lang="de-DE" sz="2000" dirty="0"/>
              <a:t>,…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7EE163C-2D74-D244-77A5-0D6F611D2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720" y="3429000"/>
            <a:ext cx="6593840" cy="32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E1800EA-BD46-FE1F-8B0C-FEEA73165B90}"/>
              </a:ext>
            </a:extLst>
          </p:cNvPr>
          <p:cNvSpPr txBox="1"/>
          <p:nvPr/>
        </p:nvSpPr>
        <p:spPr>
          <a:xfrm>
            <a:off x="293712" y="176091"/>
            <a:ext cx="6547411" cy="8308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endParaRPr lang="de-DE" sz="2000" dirty="0"/>
          </a:p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000000"/>
                </a:solidFill>
                <a:effectLst/>
              </a:rPr>
              <a:t>The 5 steps in Stanford’s Design Thinking Model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 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Empathize: Connect with and understand the users  </a:t>
            </a:r>
            <a:endParaRPr lang="en-US" sz="2000" dirty="0"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Define: Identify (reframe?) the core problems  </a:t>
            </a:r>
            <a:endParaRPr lang="en-US" sz="2000" dirty="0"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Ideate: Brainstorm lots of ideas  </a:t>
            </a:r>
            <a:endParaRPr lang="en-US" sz="2000" dirty="0"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Prototype: Narrow down the ideas and build prototypes  </a:t>
            </a:r>
            <a:endParaRPr lang="en-US" sz="2000" dirty="0"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Test: Use the results to support decision making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  </a:t>
            </a:r>
            <a:endParaRPr lang="en-US" sz="2000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Process of creative problem solving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non-linear process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user- / human-centered</a:t>
            </a:r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en-US" sz="2000" dirty="0">
                <a:solidFill>
                  <a:srgbClr val="000000"/>
                </a:solidFill>
                <a:cs typeface="Calibri" panose="020F0502020204030204"/>
              </a:rPr>
              <a:t>challenge assumptions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endParaRPr lang="de-DE" dirty="0">
              <a:solidFill>
                <a:srgbClr val="000000"/>
              </a:solidFill>
              <a:cs typeface="Calibri" panose="020F0502020204030204"/>
            </a:endParaRPr>
          </a:p>
          <a:p>
            <a:pPr algn="l" rtl="0">
              <a:lnSpc>
                <a:spcPct val="150000"/>
              </a:lnSpc>
            </a:pPr>
            <a:endParaRPr lang="de-DE" sz="2000" dirty="0">
              <a:cs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9BC34F2-9997-9B5E-3945-98EF8991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686" y="1278263"/>
            <a:ext cx="4927341" cy="149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Cursor Silhouette">
            <a:extLst>
              <a:ext uri="{FF2B5EF4-FFF2-40B4-BE49-F238E27FC236}">
                <a16:creationId xmlns:a16="http://schemas.microsoft.com/office/drawing/2014/main" id="{BD650AE2-0B84-6593-C571-991B1F2A5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6464" y="468874"/>
            <a:ext cx="914400" cy="9144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CEFFC97-4976-FE80-2A38-0231E4A3F965}"/>
              </a:ext>
            </a:extLst>
          </p:cNvPr>
          <p:cNvSpPr txBox="1"/>
          <p:nvPr/>
        </p:nvSpPr>
        <p:spPr>
          <a:xfrm>
            <a:off x="9282870" y="140573"/>
            <a:ext cx="2753956" cy="880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highlight>
                  <a:srgbClr val="FFFF00"/>
                </a:highlight>
                <a:sym typeface="Wingdings" pitchFamily="2" charset="2"/>
              </a:rPr>
              <a:t>Check out </a:t>
            </a:r>
            <a:r>
              <a:rPr lang="de-DE" b="1" dirty="0" err="1">
                <a:highlight>
                  <a:srgbClr val="FFFF00"/>
                </a:highlight>
                <a:sym typeface="Wingdings" pitchFamily="2" charset="2"/>
              </a:rPr>
              <a:t>the</a:t>
            </a:r>
            <a:r>
              <a:rPr lang="de-DE" b="1" dirty="0">
                <a:highlight>
                  <a:srgbClr val="FFFF00"/>
                </a:highlight>
                <a:sym typeface="Wingdings" pitchFamily="2" charset="2"/>
              </a:rPr>
              <a:t> </a:t>
            </a:r>
            <a:r>
              <a:rPr lang="de-DE" b="1" dirty="0" err="1">
                <a:highlight>
                  <a:srgbClr val="FFFF00"/>
                </a:highlight>
                <a:sym typeface="Wingdings" pitchFamily="2" charset="2"/>
              </a:rPr>
              <a:t>learners</a:t>
            </a:r>
            <a:r>
              <a:rPr lang="de-DE" b="1" dirty="0">
                <a:highlight>
                  <a:srgbClr val="FFFF00"/>
                </a:highlight>
                <a:sym typeface="Wingdings" pitchFamily="2" charset="2"/>
              </a:rPr>
              <a:t> camp on </a:t>
            </a:r>
            <a:r>
              <a:rPr lang="de-DE" b="1" dirty="0" err="1">
                <a:highlight>
                  <a:srgbClr val="FFFF00"/>
                </a:highlight>
                <a:sym typeface="Wingdings" pitchFamily="2" charset="2"/>
              </a:rPr>
              <a:t>unicampus</a:t>
            </a:r>
            <a:r>
              <a:rPr lang="de-DE" b="1" dirty="0">
                <a:highlight>
                  <a:srgbClr val="FFFF00"/>
                </a:highlight>
                <a:sym typeface="Wingdings" pitchFamily="2" charset="2"/>
              </a:rPr>
              <a:t>!</a:t>
            </a:r>
            <a:endParaRPr lang="de-DE" b="1">
              <a:highlight>
                <a:srgbClr val="FFFF00"/>
              </a:highlight>
              <a:cs typeface="Calibri"/>
            </a:endParaRPr>
          </a:p>
        </p:txBody>
      </p:sp>
      <p:pic>
        <p:nvPicPr>
          <p:cNvPr id="2" name="Grafik 2" descr="Ein Bild, das Diagramm enthält.&#10;&#10;Beschreibung automatisch generiert.">
            <a:extLst>
              <a:ext uri="{FF2B5EF4-FFF2-40B4-BE49-F238E27FC236}">
                <a16:creationId xmlns:a16="http://schemas.microsoft.com/office/drawing/2014/main" id="{E0BDF428-48D3-216C-156F-8CAA49E03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400" y="2954108"/>
            <a:ext cx="5509200" cy="36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16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04B684-06C3-ABEF-598C-903525D62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726" y="721550"/>
            <a:ext cx="9456420" cy="5411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 err="1"/>
              <a:t>What</a:t>
            </a:r>
            <a:r>
              <a:rPr lang="de-DE" sz="2000" b="1" dirty="0"/>
              <a:t> </a:t>
            </a:r>
            <a:r>
              <a:rPr lang="de-DE" sz="2000" b="1" dirty="0" err="1"/>
              <a:t>is</a:t>
            </a:r>
            <a:r>
              <a:rPr lang="de-DE" sz="2000" b="1" dirty="0"/>
              <a:t> </a:t>
            </a:r>
            <a:r>
              <a:rPr lang="de-DE" sz="2000" b="1" dirty="0" err="1"/>
              <a:t>this</a:t>
            </a:r>
            <a:r>
              <a:rPr lang="de-DE" sz="2000" b="1" dirty="0"/>
              <a:t> </a:t>
            </a:r>
            <a:r>
              <a:rPr lang="de-DE" sz="2000" b="1" dirty="0" err="1"/>
              <a:t>challenge</a:t>
            </a:r>
            <a:r>
              <a:rPr lang="de-DE" sz="2000" b="1" dirty="0"/>
              <a:t> </a:t>
            </a:r>
            <a:r>
              <a:rPr lang="de-DE" sz="2000" b="1" dirty="0" err="1"/>
              <a:t>about</a:t>
            </a:r>
            <a:r>
              <a:rPr lang="de-DE" sz="2000" b="1" dirty="0"/>
              <a:t>?</a:t>
            </a:r>
          </a:p>
          <a:p>
            <a:pPr marL="0" indent="0">
              <a:buNone/>
            </a:pPr>
            <a:endParaRPr lang="de-DE" sz="2000" dirty="0"/>
          </a:p>
          <a:p>
            <a:pPr>
              <a:buFontTx/>
              <a:buChar char="-"/>
            </a:pPr>
            <a:r>
              <a:rPr lang="de-DE" sz="2000" dirty="0" err="1"/>
              <a:t>How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public</a:t>
            </a:r>
            <a:r>
              <a:rPr lang="de-DE" sz="2000" dirty="0"/>
              <a:t> </a:t>
            </a:r>
            <a:r>
              <a:rPr lang="de-DE" sz="2000" dirty="0" err="1"/>
              <a:t>space</a:t>
            </a:r>
            <a:r>
              <a:rPr lang="de-DE" sz="2000" dirty="0"/>
              <a:t> </a:t>
            </a:r>
            <a:r>
              <a:rPr lang="de-DE" sz="2000" dirty="0" err="1"/>
              <a:t>used</a:t>
            </a:r>
            <a:r>
              <a:rPr lang="de-DE" sz="2000" dirty="0"/>
              <a:t> / </a:t>
            </a:r>
            <a:r>
              <a:rPr lang="de-DE" sz="2000" dirty="0" err="1"/>
              <a:t>could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used</a:t>
            </a:r>
            <a:r>
              <a:rPr lang="de-DE" sz="2000" dirty="0"/>
              <a:t>?</a:t>
            </a:r>
          </a:p>
          <a:p>
            <a:pPr>
              <a:buFontTx/>
              <a:buChar char="-"/>
            </a:pPr>
            <a:r>
              <a:rPr lang="de-DE" sz="2000" dirty="0" err="1"/>
              <a:t>What</a:t>
            </a:r>
            <a:r>
              <a:rPr lang="de-DE" sz="2000" dirty="0"/>
              <a:t> </a:t>
            </a:r>
            <a:r>
              <a:rPr lang="de-DE" sz="2000" dirty="0" err="1"/>
              <a:t>brings</a:t>
            </a:r>
            <a:r>
              <a:rPr lang="de-DE" sz="2000" dirty="0"/>
              <a:t> </a:t>
            </a:r>
            <a:r>
              <a:rPr lang="de-DE" sz="2000" dirty="0" err="1"/>
              <a:t>people</a:t>
            </a:r>
            <a:r>
              <a:rPr lang="de-DE" sz="2000" dirty="0"/>
              <a:t> </a:t>
            </a:r>
            <a:r>
              <a:rPr lang="de-DE" sz="2000" dirty="0" err="1"/>
              <a:t>together</a:t>
            </a:r>
            <a:r>
              <a:rPr lang="de-DE" sz="2000" dirty="0"/>
              <a:t>? And </a:t>
            </a:r>
            <a:r>
              <a:rPr lang="de-DE" sz="2000" dirty="0" err="1"/>
              <a:t>why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that</a:t>
            </a:r>
            <a:r>
              <a:rPr lang="de-DE" sz="2000" dirty="0"/>
              <a:t> </a:t>
            </a:r>
            <a:r>
              <a:rPr lang="de-DE" sz="2000" dirty="0" err="1"/>
              <a:t>important</a:t>
            </a:r>
            <a:r>
              <a:rPr lang="de-DE" sz="2000" dirty="0"/>
              <a:t>?</a:t>
            </a:r>
          </a:p>
          <a:p>
            <a:pPr>
              <a:buFontTx/>
              <a:buChar char="-"/>
            </a:pPr>
            <a:endParaRPr lang="de-DE" sz="2000" dirty="0"/>
          </a:p>
          <a:p>
            <a:pPr>
              <a:buFontTx/>
              <a:buChar char="-"/>
            </a:pPr>
            <a:r>
              <a:rPr lang="de-DE" sz="2000" dirty="0"/>
              <a:t>Come </a:t>
            </a:r>
            <a:r>
              <a:rPr lang="de-DE" sz="2000" dirty="0" err="1"/>
              <a:t>up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an </a:t>
            </a:r>
            <a:r>
              <a:rPr lang="de-DE" sz="2000" dirty="0" err="1"/>
              <a:t>idea</a:t>
            </a:r>
            <a:r>
              <a:rPr lang="de-DE" sz="2000" dirty="0"/>
              <a:t> </a:t>
            </a:r>
            <a:r>
              <a:rPr lang="de-DE" sz="2000" dirty="0" err="1"/>
              <a:t>that</a:t>
            </a:r>
            <a:r>
              <a:rPr lang="de-DE" sz="2000" dirty="0"/>
              <a:t> </a:t>
            </a:r>
            <a:r>
              <a:rPr lang="de-DE" sz="2000" dirty="0" err="1"/>
              <a:t>reflect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users</a:t>
            </a:r>
            <a:r>
              <a:rPr lang="de-DE" sz="2000" dirty="0"/>
              <a:t> </a:t>
            </a:r>
            <a:r>
              <a:rPr lang="de-DE" sz="2000" dirty="0" err="1"/>
              <a:t>needs</a:t>
            </a:r>
            <a:endParaRPr lang="de-DE" sz="2000" dirty="0"/>
          </a:p>
          <a:p>
            <a:pPr>
              <a:buFontTx/>
              <a:buChar char="-"/>
            </a:pPr>
            <a:r>
              <a:rPr lang="de-DE" sz="2000" dirty="0"/>
              <a:t>Find </a:t>
            </a:r>
            <a:r>
              <a:rPr lang="de-DE" sz="2000" dirty="0" err="1"/>
              <a:t>ways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people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meet</a:t>
            </a:r>
            <a:r>
              <a:rPr lang="de-DE" sz="2000" dirty="0"/>
              <a:t>, connect and </a:t>
            </a:r>
            <a:r>
              <a:rPr lang="de-DE" sz="2000" dirty="0" err="1"/>
              <a:t>participate</a:t>
            </a:r>
            <a:endParaRPr lang="de-DE" sz="2000" dirty="0"/>
          </a:p>
          <a:p>
            <a:pPr>
              <a:buFontTx/>
              <a:buChar char="-"/>
            </a:pPr>
            <a:r>
              <a:rPr lang="de-DE" sz="2000" dirty="0"/>
              <a:t>In </a:t>
            </a:r>
            <a:r>
              <a:rPr lang="de-DE" sz="2000" dirty="0" err="1"/>
              <a:t>setting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public</a:t>
            </a:r>
            <a:r>
              <a:rPr lang="de-DE" sz="2000" dirty="0"/>
              <a:t> </a:t>
            </a:r>
            <a:r>
              <a:rPr lang="de-DE" sz="2000" dirty="0" err="1"/>
              <a:t>space</a:t>
            </a: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>
              <a:buFontTx/>
              <a:buChar char="-"/>
            </a:pPr>
            <a:r>
              <a:rPr lang="de-DE" sz="2000" dirty="0" err="1"/>
              <a:t>Collaborating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a </a:t>
            </a:r>
            <a:r>
              <a:rPr lang="de-DE" sz="2000" dirty="0" err="1"/>
              <a:t>team</a:t>
            </a:r>
            <a:endParaRPr lang="de-DE" sz="2000" dirty="0"/>
          </a:p>
          <a:p>
            <a:pPr>
              <a:buFontTx/>
              <a:buChar char="-"/>
            </a:pPr>
            <a:r>
              <a:rPr lang="de-DE" sz="2000" dirty="0"/>
              <a:t>Work </a:t>
            </a:r>
            <a:r>
              <a:rPr lang="de-DE" sz="2000" dirty="0" err="1"/>
              <a:t>self-sufficiant</a:t>
            </a:r>
            <a:endParaRPr lang="de-DE" sz="2000" dirty="0"/>
          </a:p>
          <a:p>
            <a:pPr>
              <a:buFontTx/>
              <a:buChar char="-"/>
            </a:pPr>
            <a:r>
              <a:rPr lang="de-DE" sz="2000" dirty="0"/>
              <a:t>Bring </a:t>
            </a:r>
            <a:r>
              <a:rPr lang="de-DE" sz="2000" dirty="0" err="1"/>
              <a:t>your</a:t>
            </a:r>
            <a:r>
              <a:rPr lang="de-DE" sz="2000" dirty="0"/>
              <a:t> own </a:t>
            </a:r>
            <a:r>
              <a:rPr lang="de-DE" sz="2000" dirty="0" err="1"/>
              <a:t>interests</a:t>
            </a:r>
            <a:r>
              <a:rPr lang="de-DE" sz="2000" dirty="0"/>
              <a:t> &amp; </a:t>
            </a:r>
            <a:r>
              <a:rPr lang="de-DE" sz="2000" dirty="0" err="1"/>
              <a:t>skills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group</a:t>
            </a:r>
            <a:endParaRPr lang="de-DE" sz="2000" dirty="0"/>
          </a:p>
          <a:p>
            <a:pPr>
              <a:buFontTx/>
              <a:buChar char="-"/>
            </a:pPr>
            <a:endParaRPr lang="de-DE" sz="2000" dirty="0"/>
          </a:p>
          <a:p>
            <a:pPr>
              <a:buFontTx/>
              <a:buChar char="-"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>
              <a:buFontTx/>
              <a:buChar char="-"/>
            </a:pPr>
            <a:endParaRPr lang="de-DE" sz="2000" dirty="0"/>
          </a:p>
          <a:p>
            <a:pPr>
              <a:buFontTx/>
              <a:buChar char="-"/>
            </a:pPr>
            <a:endParaRPr lang="de-DE" sz="2000" dirty="0"/>
          </a:p>
          <a:p>
            <a:pPr>
              <a:buFontTx/>
              <a:buChar char="-"/>
            </a:pPr>
            <a:endParaRPr lang="de-DE" sz="2000" b="1" dirty="0"/>
          </a:p>
          <a:p>
            <a:pPr>
              <a:buFontTx/>
              <a:buChar char="-"/>
            </a:pPr>
            <a:endParaRPr lang="de-DE" sz="2000" b="1" dirty="0"/>
          </a:p>
        </p:txBody>
      </p:sp>
      <p:pic>
        <p:nvPicPr>
          <p:cNvPr id="6" name="Grafik 5" descr="Ein Bild, das Text, dunkel, Elektronik, Licht enthält.&#10;&#10;Automatisch generierte Beschreibung">
            <a:extLst>
              <a:ext uri="{FF2B5EF4-FFF2-40B4-BE49-F238E27FC236}">
                <a16:creationId xmlns:a16="http://schemas.microsoft.com/office/drawing/2014/main" id="{F6AEBAEB-5E26-DA2A-3472-8E83285A0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208" y="3153855"/>
            <a:ext cx="4064001" cy="313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68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5A7021B-01CD-FB9B-942E-C20495FC131A}"/>
              </a:ext>
            </a:extLst>
          </p:cNvPr>
          <p:cNvSpPr txBox="1"/>
          <p:nvPr/>
        </p:nvSpPr>
        <p:spPr>
          <a:xfrm>
            <a:off x="482744" y="443567"/>
            <a:ext cx="6593023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cs typeface="Poppins" pitchFamily="2" charset="77"/>
              </a:rPr>
              <a:t>Our</a:t>
            </a:r>
            <a:r>
              <a:rPr lang="de-DE" sz="2000" b="1" dirty="0">
                <a:cs typeface="Poppins" pitchFamily="2" charset="77"/>
              </a:rPr>
              <a:t> </a:t>
            </a:r>
            <a:r>
              <a:rPr lang="de-DE" sz="2000" b="1" dirty="0" err="1">
                <a:cs typeface="Poppins" pitchFamily="2" charset="77"/>
              </a:rPr>
              <a:t>partner</a:t>
            </a:r>
            <a:endParaRPr lang="de-DE" sz="2000" b="1" dirty="0">
              <a:cs typeface="Poppins" pitchFamily="2" charset="77"/>
            </a:endParaRPr>
          </a:p>
          <a:p>
            <a:endParaRPr lang="de-DE" sz="2000" dirty="0">
              <a:cs typeface="Poppins" pitchFamily="2" charset="77"/>
            </a:endParaRPr>
          </a:p>
          <a:p>
            <a:r>
              <a:rPr lang="de-DE" sz="2000" dirty="0">
                <a:cs typeface="Poppins" pitchFamily="2" charset="77"/>
              </a:rPr>
              <a:t>Andi </a:t>
            </a:r>
            <a:r>
              <a:rPr lang="de-DE" sz="2000" dirty="0" err="1">
                <a:cs typeface="Poppins" pitchFamily="2" charset="77"/>
              </a:rPr>
              <a:t>Fränzl</a:t>
            </a:r>
            <a:endParaRPr lang="de-DE" sz="2000" dirty="0">
              <a:cs typeface="Poppins" pitchFamily="2" charset="77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cs typeface="Poppins" pitchFamily="2" charset="77"/>
              </a:rPr>
              <a:t>Lames – </a:t>
            </a:r>
            <a:r>
              <a:rPr lang="de-DE" sz="2000" dirty="0" err="1">
                <a:cs typeface="Poppins" pitchFamily="2" charset="77"/>
              </a:rPr>
              <a:t>located</a:t>
            </a:r>
            <a:r>
              <a:rPr lang="de-DE" sz="2000" dirty="0">
                <a:cs typeface="Poppins" pitchFamily="2" charset="77"/>
              </a:rPr>
              <a:t> in </a:t>
            </a:r>
            <a:r>
              <a:rPr lang="de-DE" sz="2000" dirty="0" err="1">
                <a:cs typeface="Poppins" pitchFamily="2" charset="77"/>
              </a:rPr>
              <a:t>the</a:t>
            </a:r>
            <a:r>
              <a:rPr lang="de-DE" sz="2000" dirty="0">
                <a:cs typeface="Poppins" pitchFamily="2" charset="77"/>
              </a:rPr>
              <a:t> Sonnenpark St. Pölten (Lower Austria) 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cs typeface="Poppins" pitchFamily="2" charset="77"/>
                <a:hlinkClick r:id="rId2"/>
              </a:rPr>
              <a:t>https://lames.at</a:t>
            </a:r>
            <a:endParaRPr lang="de-DE" sz="2000" dirty="0">
              <a:cs typeface="Poppins" pitchFamily="2" charset="77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cs typeface="Poppins" pitchFamily="2" charset="77"/>
                <a:hlinkClick r:id="rId3"/>
              </a:rPr>
              <a:t>https://www.sonnenpark-stp.at</a:t>
            </a:r>
            <a:r>
              <a:rPr lang="de-DE" sz="2000" dirty="0">
                <a:cs typeface="Poppins" pitchFamily="2" charset="77"/>
              </a:rPr>
              <a:t> </a:t>
            </a:r>
          </a:p>
          <a:p>
            <a:endParaRPr lang="de-DE" sz="2000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86BE395-98C5-B848-DDEC-5DA04543A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23" y="3537066"/>
            <a:ext cx="2347559" cy="2816105"/>
          </a:xfrm>
          <a:prstGeom prst="rect">
            <a:avLst/>
          </a:prstGeom>
        </p:spPr>
      </p:pic>
      <p:pic>
        <p:nvPicPr>
          <p:cNvPr id="16" name="Grafik 15" descr="Ein Bild, das Person, drinnen, Mann, Vorbereiten enthält.&#10;&#10;Automatisch generierte Beschreibung">
            <a:extLst>
              <a:ext uri="{FF2B5EF4-FFF2-40B4-BE49-F238E27FC236}">
                <a16:creationId xmlns:a16="http://schemas.microsoft.com/office/drawing/2014/main" id="{2ADD7D63-09F4-57F8-1FB9-05AB185E3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287" y="3120905"/>
            <a:ext cx="4881248" cy="3232266"/>
          </a:xfrm>
          <a:prstGeom prst="rect">
            <a:avLst/>
          </a:prstGeom>
        </p:spPr>
      </p:pic>
      <p:pic>
        <p:nvPicPr>
          <p:cNvPr id="10" name="Grafik 9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DBFE44AF-68F3-653F-3BCB-F9546E34C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767" y="108774"/>
            <a:ext cx="4460721" cy="664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56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Gras, draußen, Baum, Haus enthält.&#10;&#10;Automatisch generierte Beschreibung">
            <a:extLst>
              <a:ext uri="{FF2B5EF4-FFF2-40B4-BE49-F238E27FC236}">
                <a16:creationId xmlns:a16="http://schemas.microsoft.com/office/drawing/2014/main" id="{1E64C868-DF55-757A-0A2C-6B42BADE3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9" r="17319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7" name="Grafik 6" descr="Ein Bild, das Baum, draußen, Gras, Flugzeug enthält.&#10;&#10;Automatisch generierte Beschreibung">
            <a:extLst>
              <a:ext uri="{FF2B5EF4-FFF2-40B4-BE49-F238E27FC236}">
                <a16:creationId xmlns:a16="http://schemas.microsoft.com/office/drawing/2014/main" id="{BDA78FA6-E5B6-6DC6-D51E-D934C0758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454" r="2" b="20076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5" name="Grafik 4" descr="Ein Bild, das Baum, draußen, Himmel, Haus enthält.&#10;&#10;Automatisch generierte Beschreibung">
            <a:extLst>
              <a:ext uri="{FF2B5EF4-FFF2-40B4-BE49-F238E27FC236}">
                <a16:creationId xmlns:a16="http://schemas.microsoft.com/office/drawing/2014/main" id="{751C40DE-5DB2-5469-FAE2-5B9980B14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73" r="7402" b="-1"/>
          <a:stretch/>
        </p:blipFill>
        <p:spPr>
          <a:xfrm>
            <a:off x="4738959" y="10"/>
            <a:ext cx="7453039" cy="4422801"/>
          </a:xfrm>
          <a:prstGeom prst="rect">
            <a:avLst/>
          </a:prstGeom>
        </p:spPr>
      </p:pic>
      <p:pic>
        <p:nvPicPr>
          <p:cNvPr id="13" name="Grafik 12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1A55395F-5856-F88E-5E30-6F74D2DF08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189" b="-3"/>
          <a:stretch/>
        </p:blipFill>
        <p:spPr>
          <a:xfrm>
            <a:off x="4735912" y="4526276"/>
            <a:ext cx="2430949" cy="2331725"/>
          </a:xfrm>
          <a:prstGeom prst="rect">
            <a:avLst/>
          </a:prstGeom>
        </p:spPr>
      </p:pic>
      <p:pic>
        <p:nvPicPr>
          <p:cNvPr id="9" name="Grafik 8" descr="Ein Bild, das Person, Wand, drinnen enthält.&#10;&#10;Automatisch generierte Beschreibung">
            <a:extLst>
              <a:ext uri="{FF2B5EF4-FFF2-40B4-BE49-F238E27FC236}">
                <a16:creationId xmlns:a16="http://schemas.microsoft.com/office/drawing/2014/main" id="{1FBF1E25-8A2D-B03C-D7E8-35093D03CD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05" r="-5" b="24251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11" name="Grafik 10" descr="Ein Bild, das drinnen, zugemüllt, mehrere enthält.&#10;&#10;Automatisch generierte Beschreibung">
            <a:extLst>
              <a:ext uri="{FF2B5EF4-FFF2-40B4-BE49-F238E27FC236}">
                <a16:creationId xmlns:a16="http://schemas.microsoft.com/office/drawing/2014/main" id="{4EFE7C92-DB7E-562E-3687-81FDB4B190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35" r="-7" b="-7"/>
          <a:stretch/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25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A92A7D4-EB05-6063-EC77-F9CF429D13E5}"/>
              </a:ext>
            </a:extLst>
          </p:cNvPr>
          <p:cNvSpPr txBox="1"/>
          <p:nvPr/>
        </p:nvSpPr>
        <p:spPr>
          <a:xfrm>
            <a:off x="1091184" y="371474"/>
            <a:ext cx="10829353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cs typeface="Poppins" pitchFamily="2" charset="77"/>
              </a:rPr>
              <a:t>Meeting </a:t>
            </a:r>
            <a:r>
              <a:rPr lang="de-DE" sz="2000" b="1" dirty="0" err="1">
                <a:cs typeface="Poppins" pitchFamily="2" charset="77"/>
              </a:rPr>
              <a:t>structure</a:t>
            </a:r>
            <a:r>
              <a:rPr lang="de-DE" sz="2000" b="1" dirty="0">
                <a:cs typeface="Poppins" pitchFamily="2" charset="77"/>
              </a:rPr>
              <a:t> </a:t>
            </a:r>
            <a:r>
              <a:rPr lang="de-DE" sz="2000" b="1" dirty="0" err="1">
                <a:cs typeface="Poppins" pitchFamily="2" charset="77"/>
              </a:rPr>
              <a:t>general</a:t>
            </a:r>
            <a:r>
              <a:rPr lang="de-DE" sz="2000" b="1" dirty="0">
                <a:cs typeface="Poppins" pitchFamily="2" charset="77"/>
              </a:rPr>
              <a:t> </a:t>
            </a:r>
          </a:p>
          <a:p>
            <a:endParaRPr lang="de-DE" sz="2000" b="1" dirty="0">
              <a:cs typeface="Poppins" pitchFamily="2" charset="77"/>
            </a:endParaRPr>
          </a:p>
          <a:p>
            <a:endParaRPr lang="de-DE" sz="2000" dirty="0">
              <a:cs typeface="Poppins" pitchFamily="2" charset="77"/>
            </a:endParaRPr>
          </a:p>
          <a:p>
            <a:r>
              <a:rPr lang="de-DE" sz="2000" dirty="0" err="1">
                <a:highlight>
                  <a:srgbClr val="FFFF00"/>
                </a:highlight>
                <a:cs typeface="Poppins" pitchFamily="2" charset="77"/>
              </a:rPr>
              <a:t>Tuesdays</a:t>
            </a:r>
            <a:r>
              <a:rPr lang="de-DE" sz="2000" dirty="0">
                <a:highlight>
                  <a:srgbClr val="FFFF00"/>
                </a:highlight>
                <a:cs typeface="Poppins" pitchFamily="2" charset="77"/>
              </a:rPr>
              <a:t> 18:00 – 19:30 CET</a:t>
            </a:r>
          </a:p>
          <a:p>
            <a:endParaRPr lang="de-DE" sz="2000" dirty="0">
              <a:cs typeface="Poppins" pitchFamily="2" charset="77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 err="1">
                <a:cs typeface="Poppins" pitchFamily="2" charset="77"/>
                <a:sym typeface="Wingdings" pitchFamily="2" charset="2"/>
              </a:rPr>
              <a:t>Sometimes</a:t>
            </a:r>
            <a:r>
              <a:rPr lang="de-DE" sz="2000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000" dirty="0" err="1">
                <a:cs typeface="Poppins" pitchFamily="2" charset="77"/>
                <a:sym typeface="Wingdings" pitchFamily="2" charset="2"/>
              </a:rPr>
              <a:t>until</a:t>
            </a:r>
            <a:r>
              <a:rPr lang="de-DE" sz="2000" dirty="0">
                <a:cs typeface="Poppins" pitchFamily="2" charset="77"/>
                <a:sym typeface="Wingdings" pitchFamily="2" charset="2"/>
              </a:rPr>
              <a:t> 20:00 CET – </a:t>
            </a:r>
            <a:r>
              <a:rPr lang="de-DE" sz="2000" dirty="0" err="1">
                <a:cs typeface="Poppins" pitchFamily="2" charset="77"/>
                <a:sym typeface="Wingdings" pitchFamily="2" charset="2"/>
              </a:rPr>
              <a:t>when</a:t>
            </a:r>
            <a:r>
              <a:rPr lang="de-DE" sz="2000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000" dirty="0" err="1">
                <a:cs typeface="Poppins" pitchFamily="2" charset="77"/>
                <a:sym typeface="Wingdings" pitchFamily="2" charset="2"/>
              </a:rPr>
              <a:t>the</a:t>
            </a:r>
            <a:r>
              <a:rPr lang="de-DE" sz="2000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000" dirty="0" err="1">
                <a:cs typeface="Poppins" pitchFamily="2" charset="77"/>
                <a:sym typeface="Wingdings" pitchFamily="2" charset="2"/>
              </a:rPr>
              <a:t>collaborationpartner</a:t>
            </a:r>
            <a:r>
              <a:rPr lang="de-DE" sz="2000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000" dirty="0" err="1">
                <a:cs typeface="Poppins" pitchFamily="2" charset="77"/>
                <a:sym typeface="Wingdings" pitchFamily="2" charset="2"/>
              </a:rPr>
              <a:t>visits</a:t>
            </a:r>
            <a:r>
              <a:rPr lang="de-DE" sz="2000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000" dirty="0" err="1">
                <a:cs typeface="Poppins" pitchFamily="2" charset="77"/>
                <a:sym typeface="Wingdings" pitchFamily="2" charset="2"/>
              </a:rPr>
              <a:t>ex.g</a:t>
            </a:r>
            <a:r>
              <a:rPr lang="de-DE" sz="2000" dirty="0">
                <a:cs typeface="Poppins" pitchFamily="2" charset="77"/>
                <a:sym typeface="Wingdings" pitchFamily="2" charset="2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>
                <a:cs typeface="Poppins" pitchFamily="2" charset="77"/>
                <a:sym typeface="Wingdings" pitchFamily="2" charset="2"/>
              </a:rPr>
              <a:t>Online via Teams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 err="1">
                <a:cs typeface="Poppins" pitchFamily="2" charset="77"/>
                <a:sym typeface="Wingdings" pitchFamily="2" charset="2"/>
              </a:rPr>
              <a:t>We</a:t>
            </a:r>
            <a:r>
              <a:rPr lang="de-DE" sz="2000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000" dirty="0" err="1">
                <a:cs typeface="Poppins" pitchFamily="2" charset="77"/>
                <a:sym typeface="Wingdings" pitchFamily="2" charset="2"/>
              </a:rPr>
              <a:t>can</a:t>
            </a:r>
            <a:r>
              <a:rPr lang="de-DE" sz="2000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000" dirty="0" err="1">
                <a:cs typeface="Poppins" pitchFamily="2" charset="77"/>
                <a:sym typeface="Wingdings" pitchFamily="2" charset="2"/>
              </a:rPr>
              <a:t>add</a:t>
            </a:r>
            <a:r>
              <a:rPr lang="de-DE" sz="2000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000" dirty="0" err="1">
                <a:cs typeface="Poppins" pitchFamily="2" charset="77"/>
                <a:sym typeface="Wingdings" pitchFamily="2" charset="2"/>
              </a:rPr>
              <a:t>sessions</a:t>
            </a:r>
            <a:r>
              <a:rPr lang="de-DE" sz="2000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000" dirty="0" err="1">
                <a:cs typeface="Poppins" pitchFamily="2" charset="77"/>
                <a:sym typeface="Wingdings" pitchFamily="2" charset="2"/>
              </a:rPr>
              <a:t>if</a:t>
            </a:r>
            <a:r>
              <a:rPr lang="de-DE" sz="2000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000" dirty="0" err="1">
                <a:cs typeface="Poppins" pitchFamily="2" charset="77"/>
                <a:sym typeface="Wingdings" pitchFamily="2" charset="2"/>
              </a:rPr>
              <a:t>needed</a:t>
            </a:r>
            <a:endParaRPr lang="de-DE" sz="2000" dirty="0">
              <a:cs typeface="Poppins" pitchFamily="2" charset="77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b="1" dirty="0">
                <a:cs typeface="Poppins" pitchFamily="2" charset="77"/>
                <a:sym typeface="Wingdings" pitchFamily="2" charset="2"/>
              </a:rPr>
              <a:t>Check out </a:t>
            </a:r>
            <a:r>
              <a:rPr lang="de-DE" sz="2000" b="1" dirty="0" err="1">
                <a:cs typeface="Poppins" pitchFamily="2" charset="77"/>
                <a:sym typeface="Wingdings" pitchFamily="2" charset="2"/>
              </a:rPr>
              <a:t>the</a:t>
            </a:r>
            <a:r>
              <a:rPr lang="de-DE" sz="2000" b="1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000" b="1" dirty="0" err="1">
                <a:cs typeface="Poppins" pitchFamily="2" charset="77"/>
                <a:sym typeface="Wingdings" pitchFamily="2" charset="2"/>
              </a:rPr>
              <a:t>exact</a:t>
            </a:r>
            <a:r>
              <a:rPr lang="de-DE" sz="2000" b="1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000" b="1" dirty="0" err="1">
                <a:cs typeface="Poppins" pitchFamily="2" charset="77"/>
                <a:sym typeface="Wingdings" pitchFamily="2" charset="2"/>
              </a:rPr>
              <a:t>dates</a:t>
            </a:r>
            <a:r>
              <a:rPr lang="de-DE" sz="2000" b="1" dirty="0">
                <a:cs typeface="Poppins" pitchFamily="2" charset="77"/>
                <a:sym typeface="Wingdings" pitchFamily="2" charset="2"/>
              </a:rPr>
              <a:t> on </a:t>
            </a:r>
            <a:r>
              <a:rPr lang="de-DE" sz="2000" b="1" dirty="0" err="1">
                <a:cs typeface="Poppins" pitchFamily="2" charset="77"/>
                <a:sym typeface="Wingdings" pitchFamily="2" charset="2"/>
              </a:rPr>
              <a:t>unicampus</a:t>
            </a:r>
            <a:r>
              <a:rPr lang="de-DE" sz="2000" b="1" dirty="0">
                <a:cs typeface="Poppins" pitchFamily="2" charset="77"/>
                <a:sym typeface="Wingdings" pitchFamily="2" charset="2"/>
              </a:rPr>
              <a:t>!</a:t>
            </a:r>
          </a:p>
          <a:p>
            <a:pPr>
              <a:lnSpc>
                <a:spcPct val="150000"/>
              </a:lnSpc>
            </a:pPr>
            <a:endParaRPr lang="de-DE" dirty="0">
              <a:cs typeface="Poppins" pitchFamily="2" charset="77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de-DE" dirty="0">
              <a:cs typeface="Poppins" pitchFamily="2" charset="77"/>
              <a:sym typeface="Wingdings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de-DE" sz="2400" b="1" dirty="0">
                <a:cs typeface="Poppins" pitchFamily="2" charset="77"/>
                <a:sym typeface="Wingdings" pitchFamily="2" charset="2"/>
              </a:rPr>
              <a:t>			</a:t>
            </a:r>
            <a:r>
              <a:rPr lang="de-DE" sz="2400" b="1" dirty="0" err="1">
                <a:cs typeface="Poppins" pitchFamily="2" charset="77"/>
                <a:sym typeface="Wingdings" pitchFamily="2" charset="2"/>
              </a:rPr>
              <a:t>Organize</a:t>
            </a:r>
            <a:r>
              <a:rPr lang="de-DE" sz="2400" b="1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400" b="1" dirty="0" err="1">
                <a:cs typeface="Poppins" pitchFamily="2" charset="77"/>
                <a:sym typeface="Wingdings" pitchFamily="2" charset="2"/>
              </a:rPr>
              <a:t>yourself</a:t>
            </a:r>
            <a:r>
              <a:rPr lang="de-DE" sz="2400" b="1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400" b="1" dirty="0" err="1">
                <a:cs typeface="Poppins" pitchFamily="2" charset="77"/>
                <a:sym typeface="Wingdings" pitchFamily="2" charset="2"/>
              </a:rPr>
              <a:t>as</a:t>
            </a:r>
            <a:r>
              <a:rPr lang="de-DE" sz="2400" b="1" dirty="0">
                <a:cs typeface="Poppins" pitchFamily="2" charset="77"/>
                <a:sym typeface="Wingdings" pitchFamily="2" charset="2"/>
              </a:rPr>
              <a:t> a </a:t>
            </a:r>
            <a:r>
              <a:rPr lang="de-DE" sz="2400" b="1" dirty="0" err="1">
                <a:cs typeface="Poppins" pitchFamily="2" charset="77"/>
                <a:sym typeface="Wingdings" pitchFamily="2" charset="2"/>
              </a:rPr>
              <a:t>team</a:t>
            </a:r>
            <a:r>
              <a:rPr lang="de-DE" sz="2400" b="1" dirty="0">
                <a:cs typeface="Poppins" pitchFamily="2" charset="77"/>
                <a:sym typeface="Wingdings" pitchFamily="2" charset="2"/>
              </a:rPr>
              <a:t> &amp; </a:t>
            </a:r>
            <a:r>
              <a:rPr lang="de-DE" sz="2400" b="1" dirty="0" err="1">
                <a:cs typeface="Poppins" pitchFamily="2" charset="77"/>
                <a:sym typeface="Wingdings" pitchFamily="2" charset="2"/>
              </a:rPr>
              <a:t>collaborate</a:t>
            </a:r>
            <a:r>
              <a:rPr lang="de-DE" sz="2400" b="1" dirty="0">
                <a:cs typeface="Poppins" pitchFamily="2" charset="77"/>
                <a:sym typeface="Wingdings" pitchFamily="2" charset="2"/>
              </a:rPr>
              <a:t> - </a:t>
            </a:r>
          </a:p>
          <a:p>
            <a:pPr algn="ctr">
              <a:lnSpc>
                <a:spcPct val="150000"/>
              </a:lnSpc>
            </a:pPr>
            <a:r>
              <a:rPr lang="de-DE" sz="2400" b="1" dirty="0">
                <a:cs typeface="Poppins" pitchFamily="2" charset="77"/>
                <a:sym typeface="Wingdings" pitchFamily="2" charset="2"/>
              </a:rPr>
              <a:t>		</a:t>
            </a:r>
            <a:r>
              <a:rPr lang="de-DE" sz="2400" b="1" dirty="0" err="1">
                <a:cs typeface="Poppins" pitchFamily="2" charset="77"/>
                <a:sym typeface="Wingdings" pitchFamily="2" charset="2"/>
              </a:rPr>
              <a:t>set</a:t>
            </a:r>
            <a:r>
              <a:rPr lang="de-DE" sz="2400" b="1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400" b="1" dirty="0" err="1">
                <a:cs typeface="Poppins" pitchFamily="2" charset="77"/>
                <a:sym typeface="Wingdings" pitchFamily="2" charset="2"/>
              </a:rPr>
              <a:t>up</a:t>
            </a:r>
            <a:r>
              <a:rPr lang="de-DE" sz="2400" b="1" dirty="0">
                <a:cs typeface="Poppins" pitchFamily="2" charset="77"/>
                <a:sym typeface="Wingdings" pitchFamily="2" charset="2"/>
              </a:rPr>
              <a:t> </a:t>
            </a:r>
            <a:r>
              <a:rPr lang="de-DE" sz="2400" b="1" dirty="0" err="1">
                <a:cs typeface="Poppins" pitchFamily="2" charset="77"/>
                <a:sym typeface="Wingdings" pitchFamily="2" charset="2"/>
              </a:rPr>
              <a:t>your</a:t>
            </a:r>
            <a:r>
              <a:rPr lang="de-DE" sz="2400" b="1" dirty="0">
                <a:cs typeface="Poppins" pitchFamily="2" charset="77"/>
                <a:sym typeface="Wingdings" pitchFamily="2" charset="2"/>
              </a:rPr>
              <a:t> own intern </a:t>
            </a:r>
            <a:r>
              <a:rPr lang="de-DE" sz="2400" b="1" dirty="0" err="1">
                <a:cs typeface="Poppins" pitchFamily="2" charset="77"/>
                <a:sym typeface="Wingdings" pitchFamily="2" charset="2"/>
              </a:rPr>
              <a:t>meetings</a:t>
            </a:r>
            <a:r>
              <a:rPr lang="de-DE" sz="2400" b="1" dirty="0">
                <a:cs typeface="Poppins" pitchFamily="2" charset="77"/>
                <a:sym typeface="Wingdings" pitchFamily="2" charset="2"/>
              </a:rPr>
              <a:t>!</a:t>
            </a:r>
          </a:p>
          <a:p>
            <a:pPr>
              <a:lnSpc>
                <a:spcPct val="150000"/>
              </a:lnSpc>
            </a:pPr>
            <a:endParaRPr lang="de-DE" dirty="0">
              <a:cs typeface="Poppins" pitchFamily="2" charset="77"/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endParaRPr lang="de-DE" dirty="0">
              <a:cs typeface="Poppins" pitchFamily="2" charset="77"/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de-DE" dirty="0">
              <a:sym typeface="Wingdings" pitchFamily="2" charset="2"/>
            </a:endParaRPr>
          </a:p>
        </p:txBody>
      </p:sp>
      <p:pic>
        <p:nvPicPr>
          <p:cNvPr id="10" name="Grafik 9" descr="Ein Bild, das Text, Rad enthält.&#10;&#10;Automatisch generierte Beschreibung">
            <a:extLst>
              <a:ext uri="{FF2B5EF4-FFF2-40B4-BE49-F238E27FC236}">
                <a16:creationId xmlns:a16="http://schemas.microsoft.com/office/drawing/2014/main" id="{2016F572-D7A4-8B3B-AFD2-078F7E6D0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541" y="3957638"/>
            <a:ext cx="1450628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68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34FAFD7-6975-D481-EA37-55BA67CD9F23}"/>
              </a:ext>
            </a:extLst>
          </p:cNvPr>
          <p:cNvSpPr txBox="1"/>
          <p:nvPr/>
        </p:nvSpPr>
        <p:spPr>
          <a:xfrm>
            <a:off x="926592" y="914400"/>
            <a:ext cx="5426037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Our</a:t>
            </a:r>
            <a:r>
              <a:rPr lang="de-DE" sz="2400" b="1" dirty="0"/>
              <a:t> </a:t>
            </a:r>
            <a:r>
              <a:rPr lang="de-DE" sz="2400" b="1" dirty="0" err="1"/>
              <a:t>next</a:t>
            </a:r>
            <a:r>
              <a:rPr lang="de-DE" sz="2400" b="1" dirty="0"/>
              <a:t> </a:t>
            </a:r>
            <a:r>
              <a:rPr lang="de-DE" sz="2400" b="1" dirty="0" err="1"/>
              <a:t>meeting</a:t>
            </a:r>
            <a:endParaRPr lang="de-DE" sz="2400" b="1" dirty="0"/>
          </a:p>
          <a:p>
            <a:endParaRPr lang="de-DE" sz="2000" b="1" dirty="0"/>
          </a:p>
          <a:p>
            <a:endParaRPr lang="de-DE" sz="2000" b="1" dirty="0"/>
          </a:p>
          <a:p>
            <a:endParaRPr lang="de-DE" sz="2000" b="1" dirty="0"/>
          </a:p>
          <a:p>
            <a:endParaRPr lang="de-DE" sz="2000" b="1" dirty="0"/>
          </a:p>
          <a:p>
            <a:endParaRPr lang="de-DE" sz="2000" b="1" dirty="0"/>
          </a:p>
          <a:p>
            <a:endParaRPr lang="de-DE" sz="2000" b="1" dirty="0"/>
          </a:p>
          <a:p>
            <a:pPr>
              <a:lnSpc>
                <a:spcPct val="150000"/>
              </a:lnSpc>
            </a:pPr>
            <a:r>
              <a:rPr lang="de-DE" sz="2000" dirty="0">
                <a:highlight>
                  <a:srgbClr val="FFFF00"/>
                </a:highlight>
              </a:rPr>
              <a:t>Tuesday 28th </a:t>
            </a:r>
            <a:r>
              <a:rPr lang="de-DE" sz="2000" dirty="0" err="1">
                <a:highlight>
                  <a:srgbClr val="FFFF00"/>
                </a:highlight>
              </a:rPr>
              <a:t>of</a:t>
            </a:r>
            <a:r>
              <a:rPr lang="de-DE" sz="2000" dirty="0">
                <a:highlight>
                  <a:srgbClr val="FFFF00"/>
                </a:highlight>
              </a:rPr>
              <a:t> March 18:30 – 20:30 CET </a:t>
            </a:r>
          </a:p>
          <a:p>
            <a:pPr>
              <a:lnSpc>
                <a:spcPct val="150000"/>
              </a:lnSpc>
            </a:pPr>
            <a:endParaRPr lang="de-DE" sz="2000" dirty="0"/>
          </a:p>
          <a:p>
            <a:pPr>
              <a:lnSpc>
                <a:spcPct val="150000"/>
              </a:lnSpc>
            </a:pPr>
            <a:r>
              <a:rPr lang="de-DE" sz="2000" dirty="0">
                <a:sym typeface="Wingdings" pitchFamily="2" charset="2"/>
              </a:rPr>
              <a:t> Meeting </a:t>
            </a:r>
            <a:r>
              <a:rPr lang="de-DE" sz="2000" dirty="0" err="1">
                <a:sym typeface="Wingdings" pitchFamily="2" charset="2"/>
              </a:rPr>
              <a:t>our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collarborationpartner</a:t>
            </a:r>
            <a:r>
              <a:rPr lang="de-DE" sz="2000" dirty="0">
                <a:sym typeface="Wingdings" pitchFamily="2" charset="2"/>
              </a:rPr>
              <a:t> Andi </a:t>
            </a:r>
            <a:r>
              <a:rPr lang="de-DE" sz="2000" dirty="0" err="1">
                <a:sym typeface="Wingdings" pitchFamily="2" charset="2"/>
              </a:rPr>
              <a:t>Fränzl</a:t>
            </a:r>
            <a:r>
              <a:rPr lang="de-DE" sz="2000" dirty="0">
                <a:sym typeface="Wingdings" pitchFamily="2" charset="2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 err="1">
                <a:sym typeface="Wingdings" pitchFamily="2" charset="2"/>
              </a:rPr>
              <a:t>Insights</a:t>
            </a:r>
            <a:r>
              <a:rPr lang="de-DE" sz="2000" dirty="0">
                <a:sym typeface="Wingdings" pitchFamily="2" charset="2"/>
              </a:rPr>
              <a:t> in </a:t>
            </a:r>
            <a:r>
              <a:rPr lang="de-DE" sz="2000" dirty="0" err="1">
                <a:sym typeface="Wingdings" pitchFamily="2" charset="2"/>
              </a:rPr>
              <a:t>the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project</a:t>
            </a:r>
            <a:r>
              <a:rPr lang="de-DE" sz="2000" dirty="0">
                <a:sym typeface="Wingdings" pitchFamily="2" charset="2"/>
              </a:rPr>
              <a:t> Lames / Sonnenpark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Questions </a:t>
            </a:r>
            <a:r>
              <a:rPr lang="de-DE" sz="2000" dirty="0" err="1">
                <a:sym typeface="Wingdings" pitchFamily="2" charset="2"/>
              </a:rPr>
              <a:t>for</a:t>
            </a:r>
            <a:r>
              <a:rPr lang="de-DE" sz="2000" dirty="0">
                <a:sym typeface="Wingdings" pitchFamily="2" charset="2"/>
              </a:rPr>
              <a:t> Andi </a:t>
            </a:r>
            <a:r>
              <a:rPr lang="de-DE" sz="2000" dirty="0" err="1">
                <a:sym typeface="Wingdings" pitchFamily="2" charset="2"/>
              </a:rPr>
              <a:t>are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welcome</a:t>
            </a:r>
            <a:r>
              <a:rPr lang="de-DE" sz="2000" dirty="0">
                <a:sym typeface="Wingdings" pitchFamily="2" charset="2"/>
              </a:rPr>
              <a:t>!  </a:t>
            </a:r>
          </a:p>
          <a:p>
            <a:endParaRPr lang="de-DE" sz="2000" dirty="0"/>
          </a:p>
        </p:txBody>
      </p:sp>
      <p:pic>
        <p:nvPicPr>
          <p:cNvPr id="6" name="Grafik 5" descr="Ein Bild, das Musik, Klavier, Dunkel enthält.&#10;&#10;Automatisch generierte Beschreibung">
            <a:extLst>
              <a:ext uri="{FF2B5EF4-FFF2-40B4-BE49-F238E27FC236}">
                <a16:creationId xmlns:a16="http://schemas.microsoft.com/office/drawing/2014/main" id="{004D8362-B368-CB97-3249-C82524D5D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9562"/>
            <a:ext cx="5426037" cy="32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4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2EDA3F757ABF4A8E5F2A0E6E0E11E8" ma:contentTypeVersion="2" ma:contentTypeDescription="Ein neues Dokument erstellen." ma:contentTypeScope="" ma:versionID="735b87e6f6c8492ea4bf12b2be917d44">
  <xsd:schema xmlns:xsd="http://www.w3.org/2001/XMLSchema" xmlns:xs="http://www.w3.org/2001/XMLSchema" xmlns:p="http://schemas.microsoft.com/office/2006/metadata/properties" xmlns:ns2="fadbe1ad-3b1b-41d0-80a6-ea1506d4d622" targetNamespace="http://schemas.microsoft.com/office/2006/metadata/properties" ma:root="true" ma:fieldsID="1101b5b86586921716ea696fa1b02151" ns2:_="">
    <xsd:import namespace="fadbe1ad-3b1b-41d0-80a6-ea1506d4d6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dbe1ad-3b1b-41d0-80a6-ea1506d4d6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646030-C91E-41D1-9380-BE62DB5B3D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dbe1ad-3b1b-41d0-80a6-ea1506d4d6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F34E0D-4865-45BA-BA4D-06CEC7F7E14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EC1F83C-E9A6-4C07-8D0B-E1B76E8F2E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</Words>
  <Application>Microsoft Macintosh PowerPoint</Application>
  <PresentationFormat>Breitbild</PresentationFormat>
  <Paragraphs>107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</vt:lpstr>
      <vt:lpstr>Build and strengthen communities  -  How to use public space to empower participation and collectiveness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Living Lab 08 &amp; 09  Build and strengthen communities  -  How to use public space to empower participation and collectiveness </dc:title>
  <dc:creator>Kastner Lena</dc:creator>
  <cp:lastModifiedBy>Kastner Lena</cp:lastModifiedBy>
  <cp:revision>147</cp:revision>
  <dcterms:created xsi:type="dcterms:W3CDTF">2023-02-27T19:46:59Z</dcterms:created>
  <dcterms:modified xsi:type="dcterms:W3CDTF">2023-03-21T19:19:03Z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0x010100632EDA3F757ABF4A8E5F2A0E6E0E11E8</vt:lpwstr>
  </property>
</Properties>
</file>