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69" r:id="rId7"/>
    <p:sldId id="266" r:id="rId8"/>
    <p:sldId id="271" r:id="rId9"/>
    <p:sldId id="267" r:id="rId10"/>
    <p:sldId id="268" r:id="rId11"/>
    <p:sldId id="261" r:id="rId12"/>
    <p:sldId id="263" r:id="rId13"/>
    <p:sldId id="270" r:id="rId14"/>
    <p:sldId id="264" r:id="rId15"/>
    <p:sldId id="259" r:id="rId16"/>
    <p:sldId id="260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E6BCA0-ABA1-4FD3-9B61-FD676A3828BF}" v="485" dt="2023-03-21T16:00:07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tner Lena" userId="S::ptlkastner@fhstp.ac.at::32ac9301-0ee3-47cf-8515-7c88f5b51c38" providerId="AD" clId="Web-{9DE6BCA0-ABA1-4FD3-9B61-FD676A3828BF}"/>
    <pc:docChg chg="modSld">
      <pc:chgData name="Kastner Lena" userId="S::ptlkastner@fhstp.ac.at::32ac9301-0ee3-47cf-8515-7c88f5b51c38" providerId="AD" clId="Web-{9DE6BCA0-ABA1-4FD3-9B61-FD676A3828BF}" dt="2023-03-21T16:00:07.443" v="310" actId="20577"/>
      <pc:docMkLst>
        <pc:docMk/>
      </pc:docMkLst>
      <pc:sldChg chg="modSp">
        <pc:chgData name="Kastner Lena" userId="S::ptlkastner@fhstp.ac.at::32ac9301-0ee3-47cf-8515-7c88f5b51c38" providerId="AD" clId="Web-{9DE6BCA0-ABA1-4FD3-9B61-FD676A3828BF}" dt="2023-03-21T15:46:38.580" v="261"/>
        <pc:sldMkLst>
          <pc:docMk/>
          <pc:sldMk cId="2076441171" sldId="260"/>
        </pc:sldMkLst>
        <pc:spChg chg="mod">
          <ac:chgData name="Kastner Lena" userId="S::ptlkastner@fhstp.ac.at::32ac9301-0ee3-47cf-8515-7c88f5b51c38" providerId="AD" clId="Web-{9DE6BCA0-ABA1-4FD3-9B61-FD676A3828BF}" dt="2023-03-21T15:46:38.580" v="261"/>
          <ac:spMkLst>
            <pc:docMk/>
            <pc:sldMk cId="2076441171" sldId="260"/>
            <ac:spMk id="3" creationId="{CE25ECBE-A175-1DA8-7DBE-40E376D32408}"/>
          </ac:spMkLst>
        </pc:spChg>
      </pc:sldChg>
      <pc:sldChg chg="modSp">
        <pc:chgData name="Kastner Lena" userId="S::ptlkastner@fhstp.ac.at::32ac9301-0ee3-47cf-8515-7c88f5b51c38" providerId="AD" clId="Web-{9DE6BCA0-ABA1-4FD3-9B61-FD676A3828BF}" dt="2023-03-21T16:00:07.443" v="310" actId="20577"/>
        <pc:sldMkLst>
          <pc:docMk/>
          <pc:sldMk cId="385345768" sldId="263"/>
        </pc:sldMkLst>
        <pc:spChg chg="mod">
          <ac:chgData name="Kastner Lena" userId="S::ptlkastner@fhstp.ac.at::32ac9301-0ee3-47cf-8515-7c88f5b51c38" providerId="AD" clId="Web-{9DE6BCA0-ABA1-4FD3-9B61-FD676A3828BF}" dt="2023-03-21T16:00:07.443" v="310" actId="20577"/>
          <ac:spMkLst>
            <pc:docMk/>
            <pc:sldMk cId="385345768" sldId="263"/>
            <ac:spMk id="4" creationId="{4CA65F35-B215-7A4F-A4F6-9163C6909C6D}"/>
          </ac:spMkLst>
        </pc:spChg>
      </pc:sldChg>
      <pc:sldChg chg="modSp">
        <pc:chgData name="Kastner Lena" userId="S::ptlkastner@fhstp.ac.at::32ac9301-0ee3-47cf-8515-7c88f5b51c38" providerId="AD" clId="Web-{9DE6BCA0-ABA1-4FD3-9B61-FD676A3828BF}" dt="2023-03-21T15:35:08.938" v="43" actId="20577"/>
        <pc:sldMkLst>
          <pc:docMk/>
          <pc:sldMk cId="963666075" sldId="265"/>
        </pc:sldMkLst>
        <pc:spChg chg="mod">
          <ac:chgData name="Kastner Lena" userId="S::ptlkastner@fhstp.ac.at::32ac9301-0ee3-47cf-8515-7c88f5b51c38" providerId="AD" clId="Web-{9DE6BCA0-ABA1-4FD3-9B61-FD676A3828BF}" dt="2023-03-21T15:35:08.938" v="43" actId="20577"/>
          <ac:spMkLst>
            <pc:docMk/>
            <pc:sldMk cId="963666075" sldId="265"/>
            <ac:spMk id="4" creationId="{4AEE9C10-DC62-D227-43AE-6DEA9CB7FE1A}"/>
          </ac:spMkLst>
        </pc:spChg>
      </pc:sldChg>
      <pc:sldChg chg="addSp modSp">
        <pc:chgData name="Kastner Lena" userId="S::ptlkastner@fhstp.ac.at::32ac9301-0ee3-47cf-8515-7c88f5b51c38" providerId="AD" clId="Web-{9DE6BCA0-ABA1-4FD3-9B61-FD676A3828BF}" dt="2023-03-21T15:45:11.280" v="250" actId="20577"/>
        <pc:sldMkLst>
          <pc:docMk/>
          <pc:sldMk cId="1837416508" sldId="266"/>
        </pc:sldMkLst>
        <pc:spChg chg="mod">
          <ac:chgData name="Kastner Lena" userId="S::ptlkastner@fhstp.ac.at::32ac9301-0ee3-47cf-8515-7c88f5b51c38" providerId="AD" clId="Web-{9DE6BCA0-ABA1-4FD3-9B61-FD676A3828BF}" dt="2023-03-21T15:45:11.280" v="250" actId="20577"/>
          <ac:spMkLst>
            <pc:docMk/>
            <pc:sldMk cId="1837416508" sldId="266"/>
            <ac:spMk id="4" creationId="{CE1800EA-BD46-FE1F-8B0C-FEEA73165B90}"/>
          </ac:spMkLst>
        </pc:spChg>
        <pc:spChg chg="mod">
          <ac:chgData name="Kastner Lena" userId="S::ptlkastner@fhstp.ac.at::32ac9301-0ee3-47cf-8515-7c88f5b51c38" providerId="AD" clId="Web-{9DE6BCA0-ABA1-4FD3-9B61-FD676A3828BF}" dt="2023-03-21T15:45:01.046" v="247" actId="1076"/>
          <ac:spMkLst>
            <pc:docMk/>
            <pc:sldMk cId="1837416508" sldId="266"/>
            <ac:spMk id="8" creationId="{7CEFFC97-4976-FE80-2A38-0231E4A3F965}"/>
          </ac:spMkLst>
        </pc:spChg>
        <pc:picChg chg="add mod">
          <ac:chgData name="Kastner Lena" userId="S::ptlkastner@fhstp.ac.at::32ac9301-0ee3-47cf-8515-7c88f5b51c38" providerId="AD" clId="Web-{9DE6BCA0-ABA1-4FD3-9B61-FD676A3828BF}" dt="2023-03-21T15:44:49.171" v="246" actId="1076"/>
          <ac:picMkLst>
            <pc:docMk/>
            <pc:sldMk cId="1837416508" sldId="266"/>
            <ac:picMk id="2" creationId="{E0BDF428-48D3-216C-156F-8CAA49E03159}"/>
          </ac:picMkLst>
        </pc:picChg>
        <pc:picChg chg="mod">
          <ac:chgData name="Kastner Lena" userId="S::ptlkastner@fhstp.ac.at::32ac9301-0ee3-47cf-8515-7c88f5b51c38" providerId="AD" clId="Web-{9DE6BCA0-ABA1-4FD3-9B61-FD676A3828BF}" dt="2023-03-21T15:45:03.312" v="248" actId="1076"/>
          <ac:picMkLst>
            <pc:docMk/>
            <pc:sldMk cId="1837416508" sldId="266"/>
            <ac:picMk id="7" creationId="{BD650AE2-0B84-6593-C571-991B1F2A5907}"/>
          </ac:picMkLst>
        </pc:picChg>
        <pc:picChg chg="mod">
          <ac:chgData name="Kastner Lena" userId="S::ptlkastner@fhstp.ac.at::32ac9301-0ee3-47cf-8515-7c88f5b51c38" providerId="AD" clId="Web-{9DE6BCA0-ABA1-4FD3-9B61-FD676A3828BF}" dt="2023-03-21T15:44:39.998" v="243" actId="1076"/>
          <ac:picMkLst>
            <pc:docMk/>
            <pc:sldMk cId="1837416508" sldId="266"/>
            <ac:picMk id="1028" creationId="{D9BC34F2-9997-9B5E-3945-98EF899174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DEB32-BC53-6FF8-35A9-FBA5AAF2B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A40932-CE42-348B-AA0A-D25868326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AE797-FFA3-E26F-40F5-6FE6FFE6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18.04.23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246DB6-E8E6-692A-2476-23E2CD58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7645EE-FDB3-03F2-3B5E-EF5888CC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90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36FD8-C65F-AEB9-A9B3-FE432BFA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1B3E65-EDAB-30F6-84E9-E6B6CF2B7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502893-D159-D4A8-8CBE-0EEFB391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18.04.23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E807C4-FC20-C004-A0C1-1325EA88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46D453-7C69-325E-5BD5-78D3CD2E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33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3A996A0-40D6-616D-E513-5BC6E53CA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C8D30C-1547-B741-CEC8-19AC17ED4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6C217E-924A-6790-A0A0-F9FF0F08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18.04.23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7034B8-B04C-93DC-8A4D-A0F47D08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EF89E6-34D1-173E-D696-CC6B06E1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0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722A5-D942-063B-F753-D9D0F2D3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D55C5B-D5A0-F0DF-A71F-2E2A21EA2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CA49E6-346C-1C0F-7047-FAF680E8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18.04.23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8A3B5E-2E78-F6F7-3337-D3FE6CF2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239F00-7F5E-80B8-F339-6D06F78D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7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C4DF1-5DB7-EB5C-FE59-A2E7EBF5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B22276-CA39-C46D-A3AE-87EF85A83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3AF4CF-5E9E-8CE5-CA92-D212B041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18.04.23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0DC82F-5FB9-2758-CFDB-278E7EF1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C1673E-83B2-1D08-2707-49D8772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17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58156-BEAD-AD92-6642-1A4A3CEFE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2F104F-58FE-7867-2230-B6BEB05D8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0135FD-10CF-8EBE-2F51-8B3BF3C8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C8A964-80A9-EE13-FD7B-8199AF9E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18.04.23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922AAB-5738-6F6E-67DB-D27F680E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6FAE68-697A-1C80-2865-E2C4B66C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70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4B5EB-B4E7-45AC-E3CE-5F7E4E04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E9CAB9-7124-BBFF-AE60-362252D4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00E17A-C4C3-EB5D-C410-43F13D46D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EE6BCF-FF75-A93D-E8B0-E54590E4E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D76644D-D61B-4BE6-F6BC-A84B01FB5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E689D1-BD7E-DFCC-013B-CA62B5E6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18.04.23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D36749-76C7-F27C-0164-E99B6D8B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EB4609-8934-642A-AC52-697F502B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84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5FFEE-5347-6CF5-FA83-BE94BF72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9AEEA1-822F-6AC3-8670-E2B8FCFD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18.04.23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BB2F3E-6F39-34F3-91E4-8B5D4039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8651E0-AF12-4967-C37E-3FB4B3A8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73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74075C-580B-0851-59A2-5F565BB3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18.04.23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312AB5-C726-65AB-0AC6-A27B2EA4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D4CC07-859C-30C2-0890-C9AE81F8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4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ED94F-3247-CFDD-A359-156E27F5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B97A91-AE76-D61A-FD2F-DCF28B85E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16F1A4-CE7C-EA9F-CB19-15AFEC74F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E01C55-5017-38DD-4218-59CCB5AF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18.04.23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4A50C7-0B7A-F6A9-31B1-A6FA33AA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B861B7-1A74-3649-2781-87D284A9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42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3639E-4B1C-DC71-CA7F-9C09876B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E85D56D-EC08-4FF9-076C-9F23B64A4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3ACBB3-24F5-C80A-C055-F08CE1E2F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05523E-0D9F-D8BC-C389-2B7B8F73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C90-0AF0-E645-9CE1-8C5116A98E11}" type="datetimeFigureOut">
              <a:rPr lang="de-DE" smtClean="0"/>
              <a:t>18.04.23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7B138E-B1C3-FBF8-1A93-8DB19E30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C9613D-210F-6AC8-F4C6-A5641993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99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BB694D-1541-2AEE-4F8A-8265E186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70F97E-4F7D-9961-222B-F15B40FA9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25A582-2D11-EA7E-91A5-7808796EC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1C90-0AF0-E645-9CE1-8C5116A98E11}" type="datetimeFigureOut">
              <a:rPr lang="de-DE" smtClean="0"/>
              <a:t>18.04.23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847122-40C5-10C1-1853-F5357EC2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9CABE3-5513-9B3A-7C36-745A938C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DCC1-8858-CA42-BCDA-F144A86AC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48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action-design.org/literature/topics/design-thinking" TargetMode="External"/><Relationship Id="rId3" Type="http://schemas.openxmlformats.org/officeDocument/2006/relationships/hyperlink" Target="https://pixabay.com/vectors/pixel-cells-video-recording-3976293/" TargetMode="External"/><Relationship Id="rId7" Type="http://schemas.openxmlformats.org/officeDocument/2006/relationships/hyperlink" Target="https://pixabay.com/vectors/pixel-cells-pixel-to-learn-3674122/" TargetMode="External"/><Relationship Id="rId2" Type="http://schemas.openxmlformats.org/officeDocument/2006/relationships/hyperlink" Target="https://pixabay.com/vectors/idea-visualization-line-art-397629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vectors/pixel-pixel-cells-path-landscape-3699343/" TargetMode="External"/><Relationship Id="rId5" Type="http://schemas.openxmlformats.org/officeDocument/2006/relationships/hyperlink" Target="https://pixabay.com/vectors/pixel-cells-seminar-conference-3974170/" TargetMode="External"/><Relationship Id="rId4" Type="http://schemas.openxmlformats.org/officeDocument/2006/relationships/hyperlink" Target="https://pixabay.com/vectors/pixel-cells-tutor-master-397419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gnkit.org/methods/define-your-audience.html" TargetMode="External"/><Relationship Id="rId2" Type="http://schemas.openxmlformats.org/officeDocument/2006/relationships/hyperlink" Target="https://jamboard.google.com/d/1jK3tpatfaHzMdHf9giSsqAvxpc0m0bOnA4S54OKPsdo/viewer?pli=1&amp;f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in.atomicobject.com/2022/06/02/design-thinking-empathy-map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pin.atomicobject.com/2022/06/02/design-thinking-empathy-map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Ein Bild, das Himmel, draußen enthält.&#10;&#10;Automatisch generierte Beschreibung">
            <a:extLst>
              <a:ext uri="{FF2B5EF4-FFF2-40B4-BE49-F238E27FC236}">
                <a16:creationId xmlns:a16="http://schemas.microsoft.com/office/drawing/2014/main" id="{AA0D93B9-814C-478C-500A-65D4D1CA7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2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B94975-9C22-AC39-EBBD-0ACC3DF71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158" y="2145792"/>
            <a:ext cx="4303018" cy="4303835"/>
          </a:xfrm>
          <a:noFill/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de-AT" sz="2800" b="0" i="0" u="none" strike="noStrike" dirty="0" err="1">
                <a:effectLst/>
                <a:latin typeface="+mn-lt"/>
              </a:rPr>
              <a:t>Build</a:t>
            </a:r>
            <a:r>
              <a:rPr lang="de-AT" sz="2800" b="0" i="0" u="none" strike="noStrike" dirty="0">
                <a:effectLst/>
                <a:latin typeface="+mn-lt"/>
              </a:rPr>
              <a:t> and </a:t>
            </a:r>
            <a:r>
              <a:rPr lang="de-AT" sz="2800" b="0" i="0" u="none" strike="noStrike" dirty="0" err="1">
                <a:effectLst/>
                <a:latin typeface="+mn-lt"/>
              </a:rPr>
              <a:t>strengthen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communities</a:t>
            </a:r>
            <a:r>
              <a:rPr lang="de-AT" sz="2800" b="0" i="0" u="none" strike="noStrike" dirty="0">
                <a:effectLst/>
                <a:latin typeface="+mn-lt"/>
              </a:rPr>
              <a:t> </a:t>
            </a:r>
            <a:br>
              <a:rPr lang="de-AT" sz="2800" b="0" i="0" u="none" strike="noStrike" dirty="0">
                <a:effectLst/>
                <a:latin typeface="+mn-lt"/>
              </a:rPr>
            </a:br>
            <a:r>
              <a:rPr lang="de-AT" sz="2800" dirty="0">
                <a:latin typeface="+mn-lt"/>
              </a:rPr>
              <a:t>- </a:t>
            </a:r>
            <a:br>
              <a:rPr lang="de-AT" sz="2800" dirty="0">
                <a:latin typeface="+mn-lt"/>
              </a:rPr>
            </a:br>
            <a:r>
              <a:rPr lang="de-AT" sz="2800" b="0" i="0" u="none" strike="noStrike" dirty="0" err="1">
                <a:effectLst/>
                <a:latin typeface="+mn-lt"/>
              </a:rPr>
              <a:t>How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to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use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public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space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to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empower</a:t>
            </a:r>
            <a:r>
              <a:rPr lang="de-AT" sz="2800" b="0" i="0" u="none" strike="noStrike" dirty="0">
                <a:effectLst/>
                <a:latin typeface="+mn-lt"/>
              </a:rPr>
              <a:t> </a:t>
            </a:r>
            <a:r>
              <a:rPr lang="de-AT" sz="2800" b="0" i="0" u="none" strike="noStrike" dirty="0" err="1">
                <a:effectLst/>
                <a:latin typeface="+mn-lt"/>
              </a:rPr>
              <a:t>participation</a:t>
            </a:r>
            <a:r>
              <a:rPr lang="de-AT" sz="2800" b="0" i="0" u="none" strike="noStrike" dirty="0">
                <a:effectLst/>
                <a:latin typeface="+mn-lt"/>
              </a:rPr>
              <a:t> and </a:t>
            </a:r>
            <a:r>
              <a:rPr lang="de-AT" sz="2800" b="0" i="0" u="none" strike="noStrike" dirty="0" err="1">
                <a:effectLst/>
                <a:latin typeface="+mn-lt"/>
              </a:rPr>
              <a:t>collectiveness</a:t>
            </a:r>
            <a:br>
              <a:rPr lang="de-AT" sz="2400" b="0" i="0" u="none" strike="noStrike" dirty="0">
                <a:effectLst/>
                <a:latin typeface="+mn-lt"/>
              </a:rPr>
            </a:br>
            <a:endParaRPr lang="de-DE" sz="2400" dirty="0">
              <a:latin typeface="+mn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E892F1-D447-5001-CF96-C7C9CB9D1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58" y="539113"/>
            <a:ext cx="1799813" cy="3255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34509A7-1581-A414-DDD8-13C1B9C99328}"/>
              </a:ext>
            </a:extLst>
          </p:cNvPr>
          <p:cNvSpPr txBox="1"/>
          <p:nvPr/>
        </p:nvSpPr>
        <p:spPr>
          <a:xfrm>
            <a:off x="775902" y="1039556"/>
            <a:ext cx="18517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I Living Lab 08</a:t>
            </a:r>
          </a:p>
        </p:txBody>
      </p:sp>
    </p:spTree>
    <p:extLst>
      <p:ext uri="{BB962C8B-B14F-4D97-AF65-F5344CB8AC3E}">
        <p14:creationId xmlns:p14="http://schemas.microsoft.com/office/powerpoint/2010/main" val="97476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D5DB93E-BC74-358B-B890-D0EE93359D83}"/>
              </a:ext>
            </a:extLst>
          </p:cNvPr>
          <p:cNvSpPr txBox="1"/>
          <p:nvPr/>
        </p:nvSpPr>
        <p:spPr>
          <a:xfrm>
            <a:off x="573024" y="487680"/>
            <a:ext cx="9717404" cy="8217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/>
              <a:t>Portfolio</a:t>
            </a:r>
          </a:p>
          <a:p>
            <a:endParaRPr lang="de-DE" sz="2000" u="sng" dirty="0"/>
          </a:p>
          <a:p>
            <a:r>
              <a:rPr lang="de-DE" sz="2000" dirty="0" err="1"/>
              <a:t>Let</a:t>
            </a:r>
            <a:r>
              <a:rPr lang="de-DE" sz="2000" dirty="0"/>
              <a:t> </a:t>
            </a:r>
            <a:r>
              <a:rPr lang="de-DE" sz="2000" dirty="0" err="1"/>
              <a:t>us</a:t>
            </a:r>
            <a:r>
              <a:rPr lang="de-DE" sz="2000" dirty="0"/>
              <a:t> </a:t>
            </a:r>
            <a:r>
              <a:rPr lang="de-DE" sz="2000" dirty="0" err="1"/>
              <a:t>know</a:t>
            </a:r>
            <a:r>
              <a:rPr lang="de-DE" sz="2000" dirty="0"/>
              <a:t> </a:t>
            </a:r>
            <a:r>
              <a:rPr lang="de-DE" sz="2000" dirty="0" err="1"/>
              <a:t>about</a:t>
            </a:r>
            <a:r>
              <a:rPr lang="de-DE" sz="2000" dirty="0"/>
              <a:t> (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process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developing</a:t>
            </a:r>
            <a:r>
              <a:rPr lang="de-DE" sz="2000" dirty="0"/>
              <a:t>)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survey</a:t>
            </a:r>
            <a:r>
              <a:rPr lang="de-DE" sz="2000" dirty="0"/>
              <a:t>!</a:t>
            </a:r>
          </a:p>
          <a:p>
            <a:r>
              <a:rPr lang="de-DE" sz="2000" dirty="0"/>
              <a:t>	</a:t>
            </a:r>
            <a:r>
              <a:rPr lang="de-DE" sz="2000" dirty="0">
                <a:sym typeface="Wingdings" pitchFamily="2" charset="2"/>
              </a:rPr>
              <a:t> </a:t>
            </a:r>
            <a:r>
              <a:rPr lang="de-DE" sz="2000" dirty="0" err="1"/>
              <a:t>what</a:t>
            </a:r>
            <a:r>
              <a:rPr lang="de-DE" sz="2000" dirty="0"/>
              <a:t> was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strategy</a:t>
            </a:r>
            <a:r>
              <a:rPr lang="de-DE" sz="2000" dirty="0"/>
              <a:t>?</a:t>
            </a:r>
          </a:p>
          <a:p>
            <a:r>
              <a:rPr lang="de-DE" sz="2000" dirty="0"/>
              <a:t>	</a:t>
            </a:r>
            <a:r>
              <a:rPr lang="de-DE" sz="2000" dirty="0">
                <a:sym typeface="Wingdings" pitchFamily="2" charset="2"/>
              </a:rPr>
              <a:t> </a:t>
            </a:r>
            <a:r>
              <a:rPr lang="de-DE" sz="2000" dirty="0" err="1">
                <a:sym typeface="Wingdings" pitchFamily="2" charset="2"/>
              </a:rPr>
              <a:t>what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are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the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pros</a:t>
            </a:r>
            <a:r>
              <a:rPr lang="de-DE" sz="2000" dirty="0">
                <a:sym typeface="Wingdings" pitchFamily="2" charset="2"/>
              </a:rPr>
              <a:t> / </a:t>
            </a:r>
            <a:r>
              <a:rPr lang="de-DE" sz="2000" dirty="0" err="1">
                <a:sym typeface="Wingdings" pitchFamily="2" charset="2"/>
              </a:rPr>
              <a:t>cons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about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the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survey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you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developed</a:t>
            </a:r>
            <a:r>
              <a:rPr lang="de-DE" sz="2000" dirty="0">
                <a:sym typeface="Wingdings" pitchFamily="2" charset="2"/>
              </a:rPr>
              <a:t>?</a:t>
            </a:r>
          </a:p>
          <a:p>
            <a:r>
              <a:rPr lang="de-DE" sz="2000" dirty="0">
                <a:sym typeface="Wingdings" pitchFamily="2" charset="2"/>
              </a:rPr>
              <a:t>	 after </a:t>
            </a:r>
            <a:r>
              <a:rPr lang="de-DE" sz="2000" dirty="0" err="1">
                <a:sym typeface="Wingdings" pitchFamily="2" charset="2"/>
              </a:rPr>
              <a:t>the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results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of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survey</a:t>
            </a:r>
            <a:r>
              <a:rPr lang="de-DE" sz="2000" dirty="0">
                <a:sym typeface="Wingdings" pitchFamily="2" charset="2"/>
              </a:rPr>
              <a:t>: </a:t>
            </a:r>
            <a:r>
              <a:rPr lang="de-DE" sz="2000" dirty="0" err="1">
                <a:sym typeface="Wingdings" pitchFamily="2" charset="2"/>
              </a:rPr>
              <a:t>improvements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for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next</a:t>
            </a:r>
            <a:r>
              <a:rPr lang="de-DE" sz="2000" dirty="0">
                <a:sym typeface="Wingdings" pitchFamily="2" charset="2"/>
              </a:rPr>
              <a:t> time (</a:t>
            </a:r>
            <a:r>
              <a:rPr lang="de-DE" sz="2000" dirty="0" err="1">
                <a:sym typeface="Wingdings" pitchFamily="2" charset="2"/>
              </a:rPr>
              <a:t>answers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missing</a:t>
            </a:r>
            <a:r>
              <a:rPr lang="de-DE" sz="2000" dirty="0">
                <a:sym typeface="Wingdings" pitchFamily="2" charset="2"/>
              </a:rPr>
              <a:t> etc…)?</a:t>
            </a:r>
          </a:p>
          <a:p>
            <a:endParaRPr lang="de-DE" sz="2000" dirty="0">
              <a:sym typeface="Wingdings" pitchFamily="2" charset="2"/>
            </a:endParaRPr>
          </a:p>
          <a:p>
            <a:endParaRPr lang="de-DE" sz="2000" dirty="0">
              <a:sym typeface="Wingdings" pitchFamily="2" charset="2"/>
            </a:endParaRPr>
          </a:p>
          <a:p>
            <a:r>
              <a:rPr lang="de-DE" sz="2000" dirty="0">
                <a:sym typeface="Wingdings" pitchFamily="2" charset="2"/>
              </a:rPr>
              <a:t>Capture </a:t>
            </a:r>
            <a:r>
              <a:rPr lang="de-DE" sz="2000" dirty="0" err="1">
                <a:sym typeface="Wingdings" pitchFamily="2" charset="2"/>
              </a:rPr>
              <a:t>your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learnings</a:t>
            </a:r>
            <a:r>
              <a:rPr lang="de-DE" sz="2000" dirty="0">
                <a:sym typeface="Wingdings" pitchFamily="2" charset="2"/>
              </a:rPr>
              <a:t> / </a:t>
            </a:r>
            <a:r>
              <a:rPr lang="de-DE" sz="2000" dirty="0" err="1">
                <a:sym typeface="Wingdings" pitchFamily="2" charset="2"/>
              </a:rPr>
              <a:t>document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your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thoughts</a:t>
            </a:r>
            <a:r>
              <a:rPr lang="de-DE" sz="2000" dirty="0">
                <a:sym typeface="Wingdings" pitchFamily="2" charset="2"/>
              </a:rPr>
              <a:t>!</a:t>
            </a:r>
          </a:p>
          <a:p>
            <a:r>
              <a:rPr lang="de-DE" sz="2000" dirty="0">
                <a:sym typeface="Wingdings" pitchFamily="2" charset="2"/>
              </a:rPr>
              <a:t>	 </a:t>
            </a:r>
            <a:r>
              <a:rPr lang="de-DE" sz="2000" dirty="0" err="1">
                <a:sym typeface="Wingdings" pitchFamily="2" charset="2"/>
              </a:rPr>
              <a:t>take</a:t>
            </a:r>
            <a:r>
              <a:rPr lang="de-DE" sz="2000" dirty="0">
                <a:sym typeface="Wingdings" pitchFamily="2" charset="2"/>
              </a:rPr>
              <a:t> a </a:t>
            </a:r>
            <a:r>
              <a:rPr lang="de-DE" sz="2000" dirty="0" err="1">
                <a:sym typeface="Wingdings" pitchFamily="2" charset="2"/>
              </a:rPr>
              <a:t>look</a:t>
            </a:r>
            <a:r>
              <a:rPr lang="de-DE" sz="2000" dirty="0">
                <a:sym typeface="Wingdings" pitchFamily="2" charset="2"/>
              </a:rPr>
              <a:t> at </a:t>
            </a:r>
            <a:r>
              <a:rPr lang="de-DE" sz="2000" dirty="0" err="1">
                <a:sym typeface="Wingdings" pitchFamily="2" charset="2"/>
              </a:rPr>
              <a:t>the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outcome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of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the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survey</a:t>
            </a:r>
            <a:r>
              <a:rPr lang="de-DE" sz="2000" dirty="0">
                <a:sym typeface="Wingdings" pitchFamily="2" charset="2"/>
              </a:rPr>
              <a:t> / interview</a:t>
            </a:r>
          </a:p>
          <a:p>
            <a:r>
              <a:rPr lang="de-DE" sz="2000" dirty="0">
                <a:sym typeface="Wingdings" pitchFamily="2" charset="2"/>
              </a:rPr>
              <a:t>	 </a:t>
            </a:r>
            <a:r>
              <a:rPr lang="de-DE" sz="2000" dirty="0" err="1">
                <a:sym typeface="Wingdings" pitchFamily="2" charset="2"/>
              </a:rPr>
              <a:t>think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about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most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important</a:t>
            </a:r>
            <a:r>
              <a:rPr lang="de-DE" sz="2000" dirty="0">
                <a:sym typeface="Wingdings" pitchFamily="2" charset="2"/>
              </a:rPr>
              <a:t>, </a:t>
            </a:r>
            <a:r>
              <a:rPr lang="de-DE" sz="2000" dirty="0" err="1">
                <a:sym typeface="Wingdings" pitchFamily="2" charset="2"/>
              </a:rPr>
              <a:t>surprising</a:t>
            </a:r>
            <a:r>
              <a:rPr lang="de-DE" sz="2000" dirty="0">
                <a:sym typeface="Wingdings" pitchFamily="2" charset="2"/>
              </a:rPr>
              <a:t>,…. </a:t>
            </a:r>
            <a:r>
              <a:rPr lang="de-DE" sz="2000" dirty="0" err="1">
                <a:sym typeface="Wingdings" pitchFamily="2" charset="2"/>
              </a:rPr>
              <a:t>aspects</a:t>
            </a:r>
            <a:r>
              <a:rPr lang="de-DE" sz="2000" dirty="0">
                <a:sym typeface="Wingdings" pitchFamily="2" charset="2"/>
              </a:rPr>
              <a:t> (</a:t>
            </a:r>
            <a:r>
              <a:rPr lang="de-DE" sz="2000" dirty="0" err="1">
                <a:sym typeface="Wingdings" pitchFamily="2" charset="2"/>
              </a:rPr>
              <a:t>for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you</a:t>
            </a:r>
            <a:r>
              <a:rPr lang="de-DE" sz="2000" dirty="0">
                <a:sym typeface="Wingdings" pitchFamily="2" charset="2"/>
              </a:rPr>
              <a:t>) </a:t>
            </a:r>
          </a:p>
          <a:p>
            <a:r>
              <a:rPr lang="de-DE" sz="2000" dirty="0">
                <a:sym typeface="Wingdings" pitchFamily="2" charset="2"/>
              </a:rPr>
              <a:t>		and </a:t>
            </a:r>
            <a:r>
              <a:rPr lang="de-DE" sz="2000" dirty="0" err="1">
                <a:sym typeface="Wingdings" pitchFamily="2" charset="2"/>
              </a:rPr>
              <a:t>document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these</a:t>
            </a:r>
            <a:r>
              <a:rPr lang="de-DE" sz="2000" dirty="0">
                <a:sym typeface="Wingdings" pitchFamily="2" charset="2"/>
              </a:rPr>
              <a:t> in </a:t>
            </a:r>
            <a:r>
              <a:rPr lang="de-DE" sz="2000" dirty="0" err="1">
                <a:sym typeface="Wingdings" pitchFamily="2" charset="2"/>
              </a:rPr>
              <a:t>the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portfolio</a:t>
            </a:r>
            <a:r>
              <a:rPr lang="de-DE" sz="2000" dirty="0">
                <a:sym typeface="Wingdings" pitchFamily="2" charset="2"/>
              </a:rPr>
              <a:t> (</a:t>
            </a:r>
            <a:r>
              <a:rPr lang="de-DE" sz="2000" dirty="0" err="1">
                <a:sym typeface="Wingdings" pitchFamily="2" charset="2"/>
              </a:rPr>
              <a:t>ca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be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notes</a:t>
            </a:r>
            <a:r>
              <a:rPr lang="de-DE" sz="2000" dirty="0">
                <a:sym typeface="Wingdings" pitchFamily="2" charset="2"/>
              </a:rPr>
              <a:t>)</a:t>
            </a:r>
          </a:p>
          <a:p>
            <a:endParaRPr lang="de-DE" sz="2000" dirty="0">
              <a:sym typeface="Wingdings" pitchFamily="2" charset="2"/>
            </a:endParaRPr>
          </a:p>
          <a:p>
            <a:endParaRPr lang="de-DE" sz="2000" dirty="0">
              <a:sym typeface="Wingdings" pitchFamily="2" charset="2"/>
            </a:endParaRPr>
          </a:p>
          <a:p>
            <a:r>
              <a:rPr lang="de-DE" sz="1600" dirty="0" err="1">
                <a:sym typeface="Wingdings" pitchFamily="2" charset="2"/>
              </a:rPr>
              <a:t>Aspects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you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could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reflect</a:t>
            </a:r>
            <a:r>
              <a:rPr lang="de-DE" sz="1600" dirty="0">
                <a:sym typeface="Wingdings" pitchFamily="2" charset="2"/>
              </a:rPr>
              <a:t> on:</a:t>
            </a:r>
          </a:p>
          <a:p>
            <a:r>
              <a:rPr lang="de-AT" sz="1600" b="0" dirty="0">
                <a:effectLst/>
              </a:rPr>
              <a:t>Personal </a:t>
            </a:r>
            <a:r>
              <a:rPr lang="de-AT" sz="1600" b="0" dirty="0" err="1">
                <a:effectLst/>
              </a:rPr>
              <a:t>details</a:t>
            </a:r>
            <a:r>
              <a:rPr lang="de-AT" sz="1600" b="0" dirty="0">
                <a:effectLst/>
              </a:rPr>
              <a:t>: </a:t>
            </a:r>
            <a:r>
              <a:rPr lang="de-AT" sz="1600" b="0" dirty="0" err="1">
                <a:effectLst/>
              </a:rPr>
              <a:t>who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did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you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meet</a:t>
            </a:r>
            <a:r>
              <a:rPr lang="de-AT" sz="1600" b="0" dirty="0">
                <a:effectLst/>
              </a:rPr>
              <a:t> / send </a:t>
            </a:r>
            <a:r>
              <a:rPr lang="de-AT" sz="1600" b="0" dirty="0" err="1">
                <a:effectLst/>
              </a:rPr>
              <a:t>the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survey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to</a:t>
            </a:r>
            <a:r>
              <a:rPr lang="de-AT" sz="1600" b="0" dirty="0">
                <a:effectLst/>
              </a:rPr>
              <a:t>? (</a:t>
            </a:r>
            <a:r>
              <a:rPr lang="de-AT" sz="1600" b="0" dirty="0" err="1">
                <a:effectLst/>
              </a:rPr>
              <a:t>profession</a:t>
            </a:r>
            <a:r>
              <a:rPr lang="de-AT" sz="1600" b="0" dirty="0">
                <a:effectLst/>
              </a:rPr>
              <a:t>, </a:t>
            </a:r>
            <a:r>
              <a:rPr lang="de-AT" sz="1600" b="0" dirty="0" err="1">
                <a:effectLst/>
              </a:rPr>
              <a:t>age</a:t>
            </a:r>
            <a:r>
              <a:rPr lang="de-AT" sz="1600" b="0" dirty="0">
                <a:effectLst/>
              </a:rPr>
              <a:t>, </a:t>
            </a:r>
            <a:r>
              <a:rPr lang="de-AT" sz="1600" b="0" dirty="0" err="1">
                <a:effectLst/>
              </a:rPr>
              <a:t>location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etc</a:t>
            </a:r>
            <a:r>
              <a:rPr lang="de-AT" sz="1600" b="0" dirty="0">
                <a:effectLst/>
              </a:rPr>
              <a:t>) </a:t>
            </a:r>
            <a:endParaRPr lang="de-AT" sz="1600" dirty="0"/>
          </a:p>
          <a:p>
            <a:r>
              <a:rPr lang="de-AT" sz="1600" b="0" dirty="0" err="1">
                <a:effectLst/>
              </a:rPr>
              <a:t>Interesting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stories</a:t>
            </a:r>
            <a:r>
              <a:rPr lang="de-AT" sz="1600" b="0" dirty="0">
                <a:effectLst/>
              </a:rPr>
              <a:t>: </a:t>
            </a:r>
            <a:r>
              <a:rPr lang="de-AT" sz="1600" b="0" dirty="0" err="1">
                <a:effectLst/>
              </a:rPr>
              <a:t>what</a:t>
            </a:r>
            <a:r>
              <a:rPr lang="de-AT" sz="1600" b="0" dirty="0">
                <a:effectLst/>
              </a:rPr>
              <a:t> was </a:t>
            </a:r>
            <a:r>
              <a:rPr lang="de-AT" sz="1600" b="0" dirty="0" err="1">
                <a:effectLst/>
              </a:rPr>
              <a:t>the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most</a:t>
            </a:r>
            <a:r>
              <a:rPr lang="de-AT" sz="1600" b="0" dirty="0">
                <a:effectLst/>
              </a:rPr>
              <a:t> memorable and </a:t>
            </a:r>
            <a:r>
              <a:rPr lang="de-AT" sz="1600" b="0" dirty="0" err="1">
                <a:effectLst/>
              </a:rPr>
              <a:t>surprising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story</a:t>
            </a:r>
            <a:r>
              <a:rPr lang="de-AT" sz="1600" b="0" dirty="0">
                <a:effectLst/>
              </a:rPr>
              <a:t>? </a:t>
            </a:r>
            <a:endParaRPr lang="de-AT" sz="1600" dirty="0"/>
          </a:p>
          <a:p>
            <a:r>
              <a:rPr lang="de-AT" sz="1600" b="0" dirty="0" err="1">
                <a:effectLst/>
              </a:rPr>
              <a:t>Motivations</a:t>
            </a:r>
            <a:r>
              <a:rPr lang="de-AT" sz="1600" b="0" dirty="0">
                <a:effectLst/>
              </a:rPr>
              <a:t>: </a:t>
            </a:r>
            <a:r>
              <a:rPr lang="de-AT" sz="1600" b="0" dirty="0" err="1">
                <a:effectLst/>
              </a:rPr>
              <a:t>what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did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the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participant</a:t>
            </a:r>
            <a:r>
              <a:rPr lang="de-AT" sz="1600" b="0" dirty="0">
                <a:effectLst/>
              </a:rPr>
              <a:t> care </a:t>
            </a:r>
            <a:r>
              <a:rPr lang="de-AT" sz="1600" b="0" dirty="0" err="1">
                <a:effectLst/>
              </a:rPr>
              <a:t>about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the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most</a:t>
            </a:r>
            <a:r>
              <a:rPr lang="de-AT" sz="1600" b="0" dirty="0">
                <a:effectLst/>
              </a:rPr>
              <a:t>? </a:t>
            </a:r>
            <a:r>
              <a:rPr lang="de-AT" sz="1600" b="0" dirty="0" err="1">
                <a:effectLst/>
              </a:rPr>
              <a:t>What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motivates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him</a:t>
            </a:r>
            <a:r>
              <a:rPr lang="de-AT" sz="1600" b="0" dirty="0">
                <a:effectLst/>
              </a:rPr>
              <a:t>/her? </a:t>
            </a:r>
            <a:endParaRPr lang="de-AT" sz="1600" dirty="0"/>
          </a:p>
          <a:p>
            <a:r>
              <a:rPr lang="de-AT" sz="1600" b="0" dirty="0" err="1">
                <a:effectLst/>
              </a:rPr>
              <a:t>Barriers</a:t>
            </a:r>
            <a:r>
              <a:rPr lang="de-AT" sz="1600" b="0" dirty="0">
                <a:effectLst/>
              </a:rPr>
              <a:t>: </a:t>
            </a:r>
            <a:r>
              <a:rPr lang="de-AT" sz="1600" b="0" dirty="0" err="1">
                <a:effectLst/>
              </a:rPr>
              <a:t>what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frustrated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him</a:t>
            </a:r>
            <a:r>
              <a:rPr lang="de-AT" sz="1600" b="0" dirty="0">
                <a:effectLst/>
              </a:rPr>
              <a:t>/her? </a:t>
            </a:r>
            <a:endParaRPr lang="de-AT" sz="1600" dirty="0"/>
          </a:p>
          <a:p>
            <a:r>
              <a:rPr lang="de-AT" sz="1600" b="0" dirty="0">
                <a:effectLst/>
              </a:rPr>
              <a:t>Interactions: </a:t>
            </a:r>
            <a:r>
              <a:rPr lang="de-AT" sz="1600" b="0" dirty="0" err="1">
                <a:effectLst/>
              </a:rPr>
              <a:t>what</a:t>
            </a:r>
            <a:r>
              <a:rPr lang="de-AT" sz="1600" b="0" dirty="0">
                <a:effectLst/>
              </a:rPr>
              <a:t> was </a:t>
            </a:r>
            <a:r>
              <a:rPr lang="de-AT" sz="1600" b="0" dirty="0" err="1">
                <a:effectLst/>
              </a:rPr>
              <a:t>interesting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about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the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way</a:t>
            </a:r>
            <a:r>
              <a:rPr lang="de-AT" sz="1600" b="0" dirty="0">
                <a:effectLst/>
              </a:rPr>
              <a:t> he/</a:t>
            </a:r>
            <a:r>
              <a:rPr lang="de-AT" sz="1600" b="0" dirty="0" err="1">
                <a:effectLst/>
              </a:rPr>
              <a:t>she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interacted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with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his</a:t>
            </a:r>
            <a:r>
              <a:rPr lang="de-AT" sz="1600" b="0" dirty="0">
                <a:effectLst/>
              </a:rPr>
              <a:t>/her </a:t>
            </a:r>
            <a:r>
              <a:rPr lang="de-AT" sz="1600" b="0" dirty="0" err="1">
                <a:effectLst/>
              </a:rPr>
              <a:t>environment</a:t>
            </a:r>
            <a:r>
              <a:rPr lang="de-AT" sz="1600" b="0" dirty="0">
                <a:effectLst/>
              </a:rPr>
              <a:t>? </a:t>
            </a:r>
            <a:endParaRPr lang="de-AT" sz="1600" dirty="0"/>
          </a:p>
          <a:p>
            <a:r>
              <a:rPr lang="de-AT" sz="1600" b="0" dirty="0" err="1">
                <a:effectLst/>
              </a:rPr>
              <a:t>Remaining</a:t>
            </a:r>
            <a:r>
              <a:rPr lang="de-AT" sz="1600" b="0" dirty="0">
                <a:effectLst/>
              </a:rPr>
              <a:t> Questions: </a:t>
            </a:r>
            <a:r>
              <a:rPr lang="de-AT" sz="1600" b="0" dirty="0" err="1">
                <a:effectLst/>
              </a:rPr>
              <a:t>what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questions</a:t>
            </a:r>
            <a:r>
              <a:rPr lang="de-AT" sz="1600" b="0" dirty="0">
                <a:effectLst/>
              </a:rPr>
              <a:t> </a:t>
            </a:r>
            <a:r>
              <a:rPr lang="de-AT" sz="1600" b="0" dirty="0" err="1">
                <a:effectLst/>
              </a:rPr>
              <a:t>were</a:t>
            </a:r>
            <a:r>
              <a:rPr lang="de-AT" sz="1600" b="0" dirty="0">
                <a:effectLst/>
              </a:rPr>
              <a:t> not </a:t>
            </a:r>
            <a:r>
              <a:rPr lang="de-AT" sz="1600" b="0" dirty="0" err="1">
                <a:effectLst/>
              </a:rPr>
              <a:t>answered</a:t>
            </a:r>
            <a:r>
              <a:rPr lang="de-AT" sz="1600" b="0" dirty="0">
                <a:effectLst/>
              </a:rPr>
              <a:t> ? </a:t>
            </a:r>
            <a:endParaRPr lang="de-AT" sz="1600" dirty="0"/>
          </a:p>
          <a:p>
            <a:endParaRPr lang="de-DE" sz="1600" dirty="0">
              <a:sym typeface="Wingdings" pitchFamily="2" charset="2"/>
            </a:endParaRPr>
          </a:p>
          <a:p>
            <a:endParaRPr lang="de-DE" sz="2000" dirty="0">
              <a:sym typeface="Wingdings" pitchFamily="2" charset="2"/>
            </a:endParaRPr>
          </a:p>
          <a:p>
            <a:endParaRPr lang="de-DE" sz="2000" dirty="0">
              <a:sym typeface="Wingdings" pitchFamily="2" charset="2"/>
            </a:endParaRPr>
          </a:p>
          <a:p>
            <a:endParaRPr lang="de-DE" sz="2000" dirty="0">
              <a:sym typeface="Wingdings" pitchFamily="2" charset="2"/>
            </a:endParaRPr>
          </a:p>
          <a:p>
            <a:endParaRPr lang="de-DE" sz="2000" dirty="0">
              <a:sym typeface="Wingdings" pitchFamily="2" charset="2"/>
            </a:endParaRPr>
          </a:p>
          <a:p>
            <a:endParaRPr lang="de-DE" sz="2000" dirty="0">
              <a:sym typeface="Wingdings" pitchFamily="2" charset="2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4736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34FAFD7-6975-D481-EA37-55BA67CD9F23}"/>
              </a:ext>
            </a:extLst>
          </p:cNvPr>
          <p:cNvSpPr txBox="1"/>
          <p:nvPr/>
        </p:nvSpPr>
        <p:spPr>
          <a:xfrm>
            <a:off x="926592" y="914400"/>
            <a:ext cx="684206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Our</a:t>
            </a:r>
            <a:r>
              <a:rPr lang="de-DE" sz="2400" b="1" dirty="0"/>
              <a:t> </a:t>
            </a:r>
            <a:r>
              <a:rPr lang="de-DE" sz="2400" b="1" dirty="0" err="1"/>
              <a:t>next</a:t>
            </a:r>
            <a:r>
              <a:rPr lang="de-DE" sz="2400" b="1" dirty="0"/>
              <a:t> </a:t>
            </a:r>
            <a:r>
              <a:rPr lang="de-DE" sz="2400" b="1" dirty="0" err="1"/>
              <a:t>meeting</a:t>
            </a:r>
            <a:endParaRPr lang="de-DE" sz="2400" b="1" dirty="0"/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pPr>
              <a:lnSpc>
                <a:spcPct val="150000"/>
              </a:lnSpc>
            </a:pPr>
            <a:r>
              <a:rPr lang="de-DE" sz="2000" dirty="0">
                <a:highlight>
                  <a:srgbClr val="FFFF00"/>
                </a:highlight>
              </a:rPr>
              <a:t>Tuesday 18th </a:t>
            </a:r>
            <a:r>
              <a:rPr lang="de-DE" sz="2000" dirty="0" err="1">
                <a:highlight>
                  <a:srgbClr val="FFFF00"/>
                </a:highlight>
              </a:rPr>
              <a:t>of</a:t>
            </a:r>
            <a:r>
              <a:rPr lang="de-DE" sz="2000" dirty="0">
                <a:highlight>
                  <a:srgbClr val="FFFF00"/>
                </a:highlight>
              </a:rPr>
              <a:t> April 18:30 – 20:30 CET 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à"/>
            </a:pPr>
            <a:r>
              <a:rPr lang="de-DE" sz="2000" dirty="0">
                <a:sym typeface="Wingdings" pitchFamily="2" charset="2"/>
              </a:rPr>
              <a:t>Tell </a:t>
            </a:r>
            <a:r>
              <a:rPr lang="de-DE" sz="2000" dirty="0" err="1">
                <a:sym typeface="Wingdings" pitchFamily="2" charset="2"/>
              </a:rPr>
              <a:t>us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about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your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desk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research</a:t>
            </a:r>
            <a:r>
              <a:rPr lang="de-DE" sz="2000" dirty="0">
                <a:sym typeface="Wingdings" pitchFamily="2" charset="2"/>
              </a:rPr>
              <a:t> / </a:t>
            </a:r>
            <a:r>
              <a:rPr lang="de-DE" sz="2000" dirty="0" err="1">
                <a:sym typeface="Wingdings" pitchFamily="2" charset="2"/>
              </a:rPr>
              <a:t>observations</a:t>
            </a:r>
            <a:endParaRPr lang="de-DE" sz="2000" dirty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à"/>
            </a:pPr>
            <a:r>
              <a:rPr lang="de-DE" sz="2000" dirty="0">
                <a:sym typeface="Wingdings" pitchFamily="2" charset="2"/>
              </a:rPr>
              <a:t>Show </a:t>
            </a:r>
            <a:r>
              <a:rPr lang="de-DE" sz="2000" dirty="0" err="1">
                <a:sym typeface="Wingdings" pitchFamily="2" charset="2"/>
              </a:rPr>
              <a:t>us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you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user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stories</a:t>
            </a:r>
            <a:r>
              <a:rPr lang="de-DE" sz="2000" dirty="0">
                <a:sym typeface="Wingdings" pitchFamily="2" charset="2"/>
              </a:rPr>
              <a:t> / </a:t>
            </a:r>
            <a:r>
              <a:rPr lang="de-DE" sz="2000" dirty="0" err="1">
                <a:sym typeface="Wingdings" pitchFamily="2" charset="2"/>
              </a:rPr>
              <a:t>empathy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maps</a:t>
            </a:r>
            <a:r>
              <a:rPr lang="de-DE" sz="2000" dirty="0">
                <a:sym typeface="Wingdings" pitchFamily="2" charset="2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à"/>
            </a:pPr>
            <a:r>
              <a:rPr lang="de-DE" sz="2000" dirty="0" err="1">
                <a:sym typeface="Wingdings" pitchFamily="2" charset="2"/>
              </a:rPr>
              <a:t>We</a:t>
            </a:r>
            <a:r>
              <a:rPr lang="de-DE" sz="2000" dirty="0">
                <a:sym typeface="Wingdings" pitchFamily="2" charset="2"/>
              </a:rPr>
              <a:t> will </a:t>
            </a:r>
            <a:r>
              <a:rPr lang="de-DE" sz="2000" dirty="0" err="1">
                <a:sym typeface="Wingdings" pitchFamily="2" charset="2"/>
              </a:rPr>
              <a:t>enter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the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define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stage</a:t>
            </a:r>
            <a:r>
              <a:rPr lang="de-DE" sz="2000" dirty="0">
                <a:sym typeface="Wingdings" pitchFamily="2" charset="2"/>
              </a:rPr>
              <a:t> and </a:t>
            </a:r>
            <a:r>
              <a:rPr lang="de-DE" sz="2000" dirty="0" err="1">
                <a:sym typeface="Wingdings" pitchFamily="2" charset="2"/>
              </a:rPr>
              <a:t>start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the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brainstorming</a:t>
            </a:r>
            <a:r>
              <a:rPr lang="de-DE" sz="2000" dirty="0">
                <a:sym typeface="Wingdings" pitchFamily="2" charset="2"/>
              </a:rPr>
              <a:t> 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à"/>
            </a:pPr>
            <a:endParaRPr lang="de-DE" sz="2000" dirty="0">
              <a:sym typeface="Wingdings" pitchFamily="2" charset="2"/>
            </a:endParaRPr>
          </a:p>
          <a:p>
            <a:endParaRPr lang="de-DE" sz="2000" dirty="0"/>
          </a:p>
        </p:txBody>
      </p:sp>
      <p:pic>
        <p:nvPicPr>
          <p:cNvPr id="6" name="Grafik 5" descr="Ein Bild, das Musik, Klavier, Dunkel enthält.&#10;&#10;Automatisch generierte Beschreibung">
            <a:extLst>
              <a:ext uri="{FF2B5EF4-FFF2-40B4-BE49-F238E27FC236}">
                <a16:creationId xmlns:a16="http://schemas.microsoft.com/office/drawing/2014/main" id="{004D8362-B368-CB97-3249-C82524D5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9562"/>
            <a:ext cx="5426037" cy="32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A92A7D4-EB05-6063-EC77-F9CF429D13E5}"/>
              </a:ext>
            </a:extLst>
          </p:cNvPr>
          <p:cNvSpPr txBox="1"/>
          <p:nvPr/>
        </p:nvSpPr>
        <p:spPr>
          <a:xfrm>
            <a:off x="1091184" y="371474"/>
            <a:ext cx="108293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cs typeface="Poppins" pitchFamily="2" charset="77"/>
                <a:sym typeface="Wingdings" pitchFamily="2" charset="2"/>
              </a:rPr>
              <a:t>Additional </a:t>
            </a:r>
            <a:r>
              <a:rPr lang="de-DE" dirty="0" err="1">
                <a:cs typeface="Poppins" pitchFamily="2" charset="77"/>
                <a:sym typeface="Wingdings" pitchFamily="2" charset="2"/>
              </a:rPr>
              <a:t>info</a:t>
            </a:r>
            <a:r>
              <a:rPr lang="de-DE" dirty="0">
                <a:cs typeface="Poppins" pitchFamily="2" charset="77"/>
                <a:sym typeface="Wingdings" pitchFamily="2" charset="2"/>
              </a:rPr>
              <a:t> / </a:t>
            </a:r>
            <a:r>
              <a:rPr lang="de-DE" dirty="0" err="1">
                <a:cs typeface="Poppins" pitchFamily="2" charset="77"/>
                <a:sym typeface="Wingdings" pitchFamily="2" charset="2"/>
              </a:rPr>
              <a:t>notes</a:t>
            </a:r>
            <a:r>
              <a:rPr lang="de-DE" dirty="0">
                <a:cs typeface="Poppins" pitchFamily="2" charset="77"/>
                <a:sym typeface="Wingdings" pitchFamily="2" charset="2"/>
              </a:rPr>
              <a:t> </a:t>
            </a:r>
            <a:r>
              <a:rPr lang="de-DE" dirty="0" err="1">
                <a:cs typeface="Poppins" pitchFamily="2" charset="77"/>
                <a:sym typeface="Wingdings" pitchFamily="2" charset="2"/>
              </a:rPr>
              <a:t>from</a:t>
            </a:r>
            <a:r>
              <a:rPr lang="de-DE" dirty="0">
                <a:cs typeface="Poppins" pitchFamily="2" charset="77"/>
                <a:sym typeface="Wingdings" pitchFamily="2" charset="2"/>
              </a:rPr>
              <a:t> </a:t>
            </a:r>
            <a:r>
              <a:rPr lang="de-DE" dirty="0" err="1">
                <a:cs typeface="Poppins" pitchFamily="2" charset="77"/>
                <a:sym typeface="Wingdings" pitchFamily="2" charset="2"/>
              </a:rPr>
              <a:t>the</a:t>
            </a:r>
            <a:r>
              <a:rPr lang="de-DE" dirty="0">
                <a:cs typeface="Poppins" pitchFamily="2" charset="77"/>
                <a:sym typeface="Wingdings" pitchFamily="2" charset="2"/>
              </a:rPr>
              <a:t> </a:t>
            </a:r>
            <a:r>
              <a:rPr lang="de-DE" dirty="0" err="1">
                <a:cs typeface="Poppins" pitchFamily="2" charset="77"/>
                <a:sym typeface="Wingdings" pitchFamily="2" charset="2"/>
              </a:rPr>
              <a:t>session</a:t>
            </a:r>
            <a:r>
              <a:rPr lang="de-DE" dirty="0">
                <a:cs typeface="Poppins" pitchFamily="2" charset="77"/>
                <a:sym typeface="Wingdings" pitchFamily="2" charset="2"/>
              </a:rPr>
              <a:t>:</a:t>
            </a:r>
            <a:endParaRPr lang="de-AT" dirty="0"/>
          </a:p>
          <a:p>
            <a:pPr>
              <a:lnSpc>
                <a:spcPct val="150000"/>
              </a:lnSpc>
            </a:pPr>
            <a:endParaRPr lang="de-AT" sz="1800" dirty="0"/>
          </a:p>
          <a:p>
            <a:pPr>
              <a:lnSpc>
                <a:spcPct val="150000"/>
              </a:lnSpc>
            </a:pPr>
            <a:r>
              <a:rPr lang="de-AT" dirty="0"/>
              <a:t>- </a:t>
            </a:r>
            <a:r>
              <a:rPr lang="de-AT" sz="1800" dirty="0"/>
              <a:t>in </a:t>
            </a:r>
            <a:r>
              <a:rPr lang="de-AT" sz="1800" dirty="0" err="1"/>
              <a:t>case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conducting</a:t>
            </a:r>
            <a:r>
              <a:rPr lang="de-AT" sz="1800" dirty="0"/>
              <a:t> a </a:t>
            </a:r>
            <a:r>
              <a:rPr lang="de-AT" sz="1800" dirty="0" err="1"/>
              <a:t>survey</a:t>
            </a:r>
            <a:r>
              <a:rPr lang="de-AT" sz="1800" dirty="0"/>
              <a:t> </a:t>
            </a:r>
            <a:r>
              <a:rPr lang="de-AT" sz="1800" dirty="0" err="1"/>
              <a:t>including</a:t>
            </a:r>
            <a:r>
              <a:rPr lang="de-AT" sz="1800" dirty="0"/>
              <a:t> 2 </a:t>
            </a:r>
            <a:r>
              <a:rPr lang="de-AT" sz="1800" dirty="0" err="1"/>
              <a:t>target</a:t>
            </a:r>
            <a:r>
              <a:rPr lang="de-AT" sz="1800" dirty="0"/>
              <a:t> </a:t>
            </a:r>
            <a:r>
              <a:rPr lang="de-AT" sz="1800" dirty="0" err="1"/>
              <a:t>groups</a:t>
            </a:r>
            <a:r>
              <a:rPr lang="de-AT" sz="1800" dirty="0"/>
              <a:t>: link </a:t>
            </a:r>
            <a:r>
              <a:rPr lang="de-AT" sz="1800" dirty="0" err="1"/>
              <a:t>perspectives</a:t>
            </a:r>
            <a:r>
              <a:rPr lang="de-AT" sz="1800" dirty="0"/>
              <a:t> / </a:t>
            </a:r>
            <a:r>
              <a:rPr lang="de-AT" sz="1800" dirty="0" err="1"/>
              <a:t>assumtions</a:t>
            </a:r>
            <a:r>
              <a:rPr lang="de-AT" sz="1800" dirty="0"/>
              <a:t>! </a:t>
            </a:r>
            <a:r>
              <a:rPr lang="de-AT" sz="1800" dirty="0" err="1"/>
              <a:t>Ex.g</a:t>
            </a:r>
            <a:r>
              <a:rPr lang="de-AT" sz="1800" dirty="0"/>
              <a:t>. </a:t>
            </a:r>
            <a:r>
              <a:rPr lang="de-AT" sz="1800" dirty="0" err="1"/>
              <a:t>asking</a:t>
            </a:r>
            <a:r>
              <a:rPr lang="de-AT" sz="1800" dirty="0"/>
              <a:t> </a:t>
            </a:r>
            <a:r>
              <a:rPr lang="de-AT" sz="1800" dirty="0" err="1"/>
              <a:t>one</a:t>
            </a:r>
            <a:r>
              <a:rPr lang="de-AT" sz="1800" dirty="0"/>
              <a:t> </a:t>
            </a:r>
            <a:r>
              <a:rPr lang="de-AT" sz="1800" dirty="0" err="1"/>
              <a:t>group</a:t>
            </a:r>
            <a:r>
              <a:rPr lang="de-AT" sz="1800" dirty="0"/>
              <a:t> </a:t>
            </a:r>
            <a:r>
              <a:rPr lang="de-AT" sz="1800" dirty="0" err="1"/>
              <a:t>what</a:t>
            </a:r>
            <a:r>
              <a:rPr lang="de-AT" sz="1800" dirty="0"/>
              <a:t> </a:t>
            </a:r>
            <a:r>
              <a:rPr lang="de-AT" sz="1800" dirty="0" err="1"/>
              <a:t>they</a:t>
            </a:r>
            <a:r>
              <a:rPr lang="de-AT" sz="1800" dirty="0"/>
              <a:t> </a:t>
            </a:r>
            <a:r>
              <a:rPr lang="de-AT" sz="1800" dirty="0" err="1"/>
              <a:t>think</a:t>
            </a:r>
            <a:r>
              <a:rPr lang="de-AT" dirty="0"/>
              <a:t>,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other</a:t>
            </a:r>
            <a:r>
              <a:rPr lang="de-AT" sz="1800" dirty="0"/>
              <a:t> </a:t>
            </a:r>
            <a:r>
              <a:rPr lang="de-AT" sz="1800" dirty="0" err="1"/>
              <a:t>group</a:t>
            </a:r>
            <a:r>
              <a:rPr lang="de-AT" sz="1800" dirty="0"/>
              <a:t> </a:t>
            </a:r>
            <a:r>
              <a:rPr lang="de-AT" sz="1800" dirty="0" err="1"/>
              <a:t>needs</a:t>
            </a:r>
            <a:r>
              <a:rPr lang="de-AT" sz="1800" dirty="0"/>
              <a:t> and vice </a:t>
            </a:r>
            <a:r>
              <a:rPr lang="de-AT" sz="1800" dirty="0" err="1"/>
              <a:t>versa</a:t>
            </a:r>
            <a:r>
              <a:rPr lang="de-AT" sz="1800" dirty="0"/>
              <a:t>. (</a:t>
            </a:r>
            <a:r>
              <a:rPr lang="de-AT" sz="1800" dirty="0" err="1"/>
              <a:t>asking</a:t>
            </a:r>
            <a:r>
              <a:rPr lang="de-AT" sz="1800" dirty="0"/>
              <a:t>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joungsters</a:t>
            </a:r>
            <a:r>
              <a:rPr lang="de-AT" sz="1800" dirty="0"/>
              <a:t> </a:t>
            </a:r>
            <a:r>
              <a:rPr lang="de-AT" sz="1800" dirty="0" err="1"/>
              <a:t>what</a:t>
            </a:r>
            <a:r>
              <a:rPr lang="de-AT" sz="1800" dirty="0"/>
              <a:t> </a:t>
            </a:r>
            <a:r>
              <a:rPr lang="de-AT" sz="1800" dirty="0" err="1"/>
              <a:t>they</a:t>
            </a:r>
            <a:r>
              <a:rPr lang="de-AT" sz="1800" dirty="0"/>
              <a:t> </a:t>
            </a:r>
            <a:r>
              <a:rPr lang="de-AT" sz="1800" dirty="0" err="1"/>
              <a:t>think</a:t>
            </a:r>
            <a:r>
              <a:rPr lang="de-AT" sz="1800" dirty="0"/>
              <a:t> </a:t>
            </a:r>
            <a:r>
              <a:rPr lang="de-AT" sz="1800" dirty="0" err="1"/>
              <a:t>elderly</a:t>
            </a:r>
            <a:r>
              <a:rPr lang="de-AT" sz="1800" dirty="0"/>
              <a:t> </a:t>
            </a:r>
            <a:r>
              <a:rPr lang="de-AT" sz="1800" dirty="0" err="1"/>
              <a:t>need</a:t>
            </a:r>
            <a:r>
              <a:rPr lang="de-AT" sz="1800" dirty="0"/>
              <a:t> </a:t>
            </a:r>
            <a:r>
              <a:rPr lang="de-AT" sz="1800" dirty="0" err="1"/>
              <a:t>from</a:t>
            </a:r>
            <a:r>
              <a:rPr lang="de-AT" sz="1800" dirty="0"/>
              <a:t> </a:t>
            </a:r>
            <a:r>
              <a:rPr lang="de-AT" sz="1800" dirty="0" err="1"/>
              <a:t>them</a:t>
            </a:r>
            <a:r>
              <a:rPr lang="de-AT" sz="1800" dirty="0"/>
              <a:t> / </a:t>
            </a:r>
            <a:r>
              <a:rPr lang="de-AT" sz="1800" dirty="0" err="1"/>
              <a:t>the</a:t>
            </a:r>
            <a:r>
              <a:rPr lang="de-AT" sz="1800" dirty="0"/>
              <a:t> </a:t>
            </a:r>
            <a:r>
              <a:rPr lang="de-AT" sz="1800" dirty="0" err="1"/>
              <a:t>younger</a:t>
            </a:r>
            <a:r>
              <a:rPr lang="de-AT" sz="1800" dirty="0"/>
              <a:t> </a:t>
            </a:r>
            <a:r>
              <a:rPr lang="de-AT" sz="1800" dirty="0" err="1"/>
              <a:t>generation</a:t>
            </a:r>
            <a:r>
              <a:rPr lang="de-AT" sz="1800" dirty="0"/>
              <a:t> / </a:t>
            </a:r>
            <a:r>
              <a:rPr lang="de-AT" sz="1800" dirty="0" err="1"/>
              <a:t>how</a:t>
            </a:r>
            <a:r>
              <a:rPr lang="de-AT" sz="1800" dirty="0"/>
              <a:t> </a:t>
            </a:r>
            <a:r>
              <a:rPr lang="de-AT" sz="1800" dirty="0" err="1"/>
              <a:t>they</a:t>
            </a:r>
            <a:r>
              <a:rPr lang="de-AT" sz="1800" dirty="0"/>
              <a:t> </a:t>
            </a:r>
            <a:r>
              <a:rPr lang="de-AT" sz="1800" dirty="0" err="1"/>
              <a:t>can</a:t>
            </a:r>
            <a:r>
              <a:rPr lang="de-AT" sz="1800" dirty="0"/>
              <a:t> support)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AT" dirty="0"/>
              <a:t>Conduct 3-4 </a:t>
            </a:r>
            <a:r>
              <a:rPr lang="de-AT" dirty="0" err="1"/>
              <a:t>interviews</a:t>
            </a:r>
            <a:r>
              <a:rPr lang="de-AT" dirty="0"/>
              <a:t> (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do </a:t>
            </a:r>
            <a:r>
              <a:rPr lang="de-AT" dirty="0" err="1"/>
              <a:t>interviews</a:t>
            </a:r>
            <a:r>
              <a:rPr lang="de-AT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AT" sz="1800" dirty="0" err="1"/>
              <a:t>You</a:t>
            </a:r>
            <a:r>
              <a:rPr lang="de-AT" sz="1800" dirty="0"/>
              <a:t> </a:t>
            </a:r>
            <a:r>
              <a:rPr lang="de-AT" sz="1800" dirty="0" err="1"/>
              <a:t>can</a:t>
            </a:r>
            <a:r>
              <a:rPr lang="de-AT" sz="1800" dirty="0"/>
              <a:t> </a:t>
            </a:r>
            <a:r>
              <a:rPr lang="de-AT" sz="1800" dirty="0" err="1"/>
              <a:t>choose</a:t>
            </a:r>
            <a:r>
              <a:rPr lang="de-AT" sz="1800" dirty="0"/>
              <a:t>: </a:t>
            </a:r>
            <a:r>
              <a:rPr lang="de-AT" sz="1800" dirty="0" err="1"/>
              <a:t>if</a:t>
            </a:r>
            <a:r>
              <a:rPr lang="de-AT" sz="1800" dirty="0"/>
              <a:t> </a:t>
            </a:r>
            <a:r>
              <a:rPr lang="de-AT" sz="1800" dirty="0" err="1"/>
              <a:t>you</a:t>
            </a:r>
            <a:r>
              <a:rPr lang="de-AT" sz="1800" dirty="0"/>
              <a:t> </a:t>
            </a:r>
            <a:r>
              <a:rPr lang="de-AT" sz="1800" dirty="0" err="1"/>
              <a:t>work</a:t>
            </a:r>
            <a:r>
              <a:rPr lang="de-AT" sz="1800" dirty="0"/>
              <a:t> </a:t>
            </a:r>
            <a:r>
              <a:rPr lang="de-AT" sz="1800" dirty="0" err="1"/>
              <a:t>with</a:t>
            </a:r>
            <a:r>
              <a:rPr lang="de-AT" sz="1800" dirty="0"/>
              <a:t> 2 </a:t>
            </a:r>
            <a:r>
              <a:rPr lang="de-AT" sz="1800" dirty="0" err="1"/>
              <a:t>target</a:t>
            </a:r>
            <a:r>
              <a:rPr lang="de-AT" sz="1800" dirty="0"/>
              <a:t> </a:t>
            </a:r>
            <a:r>
              <a:rPr lang="de-AT" sz="1800" dirty="0" err="1"/>
              <a:t>groups</a:t>
            </a:r>
            <a:r>
              <a:rPr lang="de-AT" sz="1800" dirty="0"/>
              <a:t> </a:t>
            </a:r>
            <a:r>
              <a:rPr lang="de-AT" sz="1800" dirty="0" err="1"/>
              <a:t>you</a:t>
            </a:r>
            <a:r>
              <a:rPr lang="de-AT" sz="1800" dirty="0"/>
              <a:t> </a:t>
            </a:r>
            <a:r>
              <a:rPr lang="de-AT" sz="1800" dirty="0" err="1"/>
              <a:t>can</a:t>
            </a:r>
            <a:r>
              <a:rPr lang="de-AT" sz="1800" dirty="0"/>
              <a:t> </a:t>
            </a:r>
            <a:r>
              <a:rPr lang="de-AT" sz="1800" dirty="0" err="1"/>
              <a:t>either</a:t>
            </a:r>
            <a:r>
              <a:rPr lang="de-AT" sz="1800" dirty="0"/>
              <a:t> </a:t>
            </a:r>
            <a:r>
              <a:rPr lang="de-AT" dirty="0"/>
              <a:t>design </a:t>
            </a:r>
            <a:r>
              <a:rPr lang="de-AT" dirty="0" err="1"/>
              <a:t>one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two</a:t>
            </a:r>
            <a:r>
              <a:rPr lang="de-AT" dirty="0"/>
              <a:t> </a:t>
            </a:r>
            <a:r>
              <a:rPr lang="de-AT" dirty="0" err="1"/>
              <a:t>surveys</a:t>
            </a:r>
            <a:r>
              <a:rPr lang="de-AT" dirty="0"/>
              <a:t> / </a:t>
            </a:r>
            <a:r>
              <a:rPr lang="de-AT" dirty="0" err="1"/>
              <a:t>questionnaires</a:t>
            </a:r>
            <a:r>
              <a:rPr lang="de-AT" dirty="0"/>
              <a:t> </a:t>
            </a:r>
            <a:endParaRPr lang="de-AT" sz="1800" dirty="0"/>
          </a:p>
          <a:p>
            <a:pPr>
              <a:lnSpc>
                <a:spcPct val="150000"/>
              </a:lnSpc>
            </a:pPr>
            <a:endParaRPr lang="de-DE" dirty="0">
              <a:cs typeface="Poppins" pitchFamily="2" charset="77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de-DE" dirty="0">
              <a:sym typeface="Wingdings" pitchFamily="2" charset="2"/>
            </a:endParaRPr>
          </a:p>
        </p:txBody>
      </p:sp>
      <p:pic>
        <p:nvPicPr>
          <p:cNvPr id="10" name="Grafik 9" descr="Ein Bild, das Text, Rad enthält.&#10;&#10;Automatisch generierte Beschreibung">
            <a:extLst>
              <a:ext uri="{FF2B5EF4-FFF2-40B4-BE49-F238E27FC236}">
                <a16:creationId xmlns:a16="http://schemas.microsoft.com/office/drawing/2014/main" id="{2016F572-D7A4-8B3B-AFD2-078F7E6D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81" y="4543236"/>
            <a:ext cx="1038446" cy="19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6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25ECBE-A175-1DA8-7DBE-40E376D3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00" y="613625"/>
            <a:ext cx="10503600" cy="489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1600" dirty="0">
                <a:hlinkClick r:id="rId2"/>
              </a:rPr>
              <a:t>https://pixabay.com/vectors/idea-visualization-line-art-3976295/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>
                <a:hlinkClick r:id="rId3"/>
              </a:rPr>
              <a:t>https://pixabay.com/vectors/pixel-cells-video-recording-3976293/</a:t>
            </a:r>
            <a:endParaRPr lang="de-DE" sz="1600" dirty="0"/>
          </a:p>
          <a:p>
            <a:pPr marL="0" indent="0">
              <a:buNone/>
            </a:pPr>
            <a:r>
              <a:rPr lang="de-DE" sz="1600" dirty="0">
                <a:hlinkClick r:id="rId4"/>
              </a:rPr>
              <a:t>https://pixabay.com/vectors/pixel-cells-tutor-master-3974190/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>
                <a:hlinkClick r:id="rId5"/>
              </a:rPr>
              <a:t>https://pixabay.com/vectors/pixel-cells-seminar-conference-3974170/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>
                <a:hlinkClick r:id="rId6"/>
              </a:rPr>
              <a:t>https://pixabay.com/vectors/pixel-pixel-cells-path-landscape-3699343/</a:t>
            </a:r>
            <a:r>
              <a:rPr lang="de-DE" sz="1600" dirty="0"/>
              <a:t>  </a:t>
            </a:r>
          </a:p>
          <a:p>
            <a:pPr marL="0" indent="0">
              <a:buNone/>
            </a:pPr>
            <a:r>
              <a:rPr lang="de-DE" sz="1600" dirty="0">
                <a:cs typeface="Calibri"/>
                <a:hlinkClick r:id="rId7"/>
              </a:rPr>
              <a:t>https://pixabay.com/vectors/pixel-cells-pixel-to-learn-3674122/</a:t>
            </a:r>
            <a:r>
              <a:rPr lang="de-DE" sz="1600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de-DE" sz="1600" dirty="0">
                <a:ea typeface="+mn-lt"/>
                <a:cs typeface="+mn-lt"/>
                <a:hlinkClick r:id="rId8"/>
              </a:rPr>
              <a:t>https://www.interaction-design.org/literature/topics/design-thinking</a:t>
            </a:r>
            <a:r>
              <a:rPr lang="de-DE" sz="16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de-DE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de-DE" sz="1600" dirty="0">
                <a:ea typeface="+mn-lt"/>
                <a:cs typeface="+mn-lt"/>
              </a:rPr>
              <a:t>IDEO(2012): </a:t>
            </a:r>
            <a:r>
              <a:rPr lang="de-AT" sz="1600" b="0" dirty="0">
                <a:effectLst/>
                <a:latin typeface="Jubilat"/>
              </a:rPr>
              <a:t>Design </a:t>
            </a:r>
            <a:r>
              <a:rPr lang="de-AT" sz="1600" b="0" dirty="0" err="1">
                <a:effectLst/>
                <a:latin typeface="Jubilat"/>
              </a:rPr>
              <a:t>Thinking</a:t>
            </a:r>
            <a:r>
              <a:rPr lang="de-AT" sz="1600" b="0" dirty="0">
                <a:effectLst/>
                <a:latin typeface="Jubilat"/>
              </a:rPr>
              <a:t> </a:t>
            </a:r>
            <a:r>
              <a:rPr lang="de-AT" sz="1600" b="0" dirty="0" err="1">
                <a:effectLst/>
                <a:latin typeface="Jubilat"/>
              </a:rPr>
              <a:t>for</a:t>
            </a:r>
            <a:r>
              <a:rPr lang="de-AT" sz="1600" b="0" dirty="0">
                <a:effectLst/>
                <a:latin typeface="Jubilat"/>
              </a:rPr>
              <a:t> </a:t>
            </a:r>
            <a:r>
              <a:rPr lang="de-AT" sz="1600" b="0" dirty="0" err="1">
                <a:effectLst/>
                <a:latin typeface="Jubilat"/>
              </a:rPr>
              <a:t>Educators</a:t>
            </a:r>
            <a:r>
              <a:rPr lang="de-AT" sz="1600" b="0" dirty="0">
                <a:effectLst/>
                <a:latin typeface="Jubilat"/>
              </a:rPr>
              <a:t> Toolkit </a:t>
            </a:r>
          </a:p>
          <a:p>
            <a:pPr marL="0" indent="0">
              <a:buNone/>
            </a:pPr>
            <a:r>
              <a:rPr lang="de-AT" sz="1600" b="0" dirty="0">
                <a:effectLst/>
                <a:latin typeface="Jubilat"/>
              </a:rPr>
              <a:t>2012 </a:t>
            </a:r>
            <a:r>
              <a:rPr lang="de-AT" sz="1600" b="0" dirty="0" err="1">
                <a:effectLst/>
                <a:latin typeface="Jubilat"/>
              </a:rPr>
              <a:t>IDEo</a:t>
            </a:r>
            <a:r>
              <a:rPr lang="de-AT" sz="1600" b="0" dirty="0">
                <a:effectLst/>
                <a:latin typeface="Jubilat"/>
              </a:rPr>
              <a:t> LLC. All </a:t>
            </a:r>
            <a:r>
              <a:rPr lang="de-AT" sz="1600" b="0" dirty="0" err="1">
                <a:effectLst/>
                <a:latin typeface="Jubilat"/>
              </a:rPr>
              <a:t>rights</a:t>
            </a:r>
            <a:r>
              <a:rPr lang="de-AT" sz="1600" b="0" dirty="0">
                <a:effectLst/>
                <a:latin typeface="Jubilat"/>
              </a:rPr>
              <a:t> </a:t>
            </a:r>
            <a:r>
              <a:rPr lang="de-AT" sz="1600" b="0" dirty="0" err="1">
                <a:effectLst/>
                <a:latin typeface="Jubilat"/>
              </a:rPr>
              <a:t>reserved</a:t>
            </a:r>
            <a:r>
              <a:rPr lang="de-AT" sz="1600" b="0" dirty="0">
                <a:effectLst/>
                <a:latin typeface="Jubilat"/>
              </a:rPr>
              <a:t>. http:// </a:t>
            </a:r>
            <a:r>
              <a:rPr lang="de-AT" sz="1600" b="0" dirty="0" err="1">
                <a:effectLst/>
                <a:latin typeface="Jubilat"/>
              </a:rPr>
              <a:t>designthinkingforeducators.com</a:t>
            </a:r>
            <a:r>
              <a:rPr lang="de-AT" sz="1600" b="0" dirty="0">
                <a:effectLst/>
                <a:latin typeface="Jubilat"/>
              </a:rPr>
              <a:t>/ </a:t>
            </a:r>
          </a:p>
          <a:p>
            <a:pPr marL="0" indent="0">
              <a:buNone/>
            </a:pPr>
            <a:endParaRPr lang="de-AT" sz="1600" dirty="0">
              <a:latin typeface="Jubilat"/>
            </a:endParaRPr>
          </a:p>
          <a:p>
            <a:pPr marL="0" indent="0">
              <a:buNone/>
            </a:pPr>
            <a:endParaRPr lang="de-AT" sz="1600" dirty="0">
              <a:effectLst/>
            </a:endParaRPr>
          </a:p>
          <a:p>
            <a:pPr marL="0" indent="0">
              <a:buNone/>
            </a:pPr>
            <a:endParaRPr lang="de-AT" sz="1600" dirty="0">
              <a:effectLst/>
            </a:endParaRPr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7644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AEE9C10-DC62-D227-43AE-6DEA9CB7FE1A}"/>
              </a:ext>
            </a:extLst>
          </p:cNvPr>
          <p:cNvSpPr txBox="1"/>
          <p:nvPr/>
        </p:nvSpPr>
        <p:spPr>
          <a:xfrm>
            <a:off x="853440" y="745719"/>
            <a:ext cx="4579715" cy="49382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Plan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todays</a:t>
            </a:r>
            <a:r>
              <a:rPr lang="de-DE" sz="2400" dirty="0"/>
              <a:t> </a:t>
            </a:r>
            <a:r>
              <a:rPr lang="de-DE" sz="2400" dirty="0" err="1"/>
              <a:t>session</a:t>
            </a:r>
            <a:r>
              <a:rPr lang="de-DE" sz="2400" dirty="0"/>
              <a:t> – </a:t>
            </a:r>
            <a:r>
              <a:rPr lang="de-DE" sz="2400" b="1" dirty="0"/>
              <a:t>Session 3</a:t>
            </a:r>
          </a:p>
          <a:p>
            <a:pPr>
              <a:lnSpc>
                <a:spcPct val="150000"/>
              </a:lnSpc>
            </a:pPr>
            <a:endParaRPr lang="de-DE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Pitch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Portfolio: </a:t>
            </a:r>
            <a:r>
              <a:rPr lang="de-DE" sz="2400" dirty="0" err="1"/>
              <a:t>group</a:t>
            </a:r>
            <a:r>
              <a:rPr lang="de-DE" sz="2400" dirty="0"/>
              <a:t> </a:t>
            </a:r>
            <a:r>
              <a:rPr lang="de-DE" sz="2400" dirty="0" err="1"/>
              <a:t>exchange</a:t>
            </a:r>
            <a:endParaRPr lang="de-DE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Design </a:t>
            </a:r>
            <a:r>
              <a:rPr lang="de-DE" sz="2400" dirty="0" err="1"/>
              <a:t>thinking</a:t>
            </a:r>
            <a:r>
              <a:rPr lang="de-DE" sz="2400" dirty="0"/>
              <a:t>: </a:t>
            </a:r>
            <a:r>
              <a:rPr lang="de-DE" sz="2400" dirty="0" err="1"/>
              <a:t>Empathize</a:t>
            </a:r>
            <a:r>
              <a:rPr lang="de-DE" sz="2400" dirty="0"/>
              <a:t> </a:t>
            </a:r>
            <a:r>
              <a:rPr lang="de-DE" sz="2400" dirty="0" err="1"/>
              <a:t>stage</a:t>
            </a:r>
            <a:endParaRPr lang="de-DE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Tasks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err="1"/>
              <a:t>Our</a:t>
            </a:r>
            <a:r>
              <a:rPr lang="de-DE" sz="2400" dirty="0"/>
              <a:t> </a:t>
            </a:r>
            <a:r>
              <a:rPr lang="de-DE" sz="2400" dirty="0" err="1"/>
              <a:t>next</a:t>
            </a:r>
            <a:r>
              <a:rPr lang="de-DE" sz="2400" dirty="0"/>
              <a:t> </a:t>
            </a:r>
            <a:r>
              <a:rPr lang="de-DE" sz="2400" dirty="0" err="1"/>
              <a:t>session</a:t>
            </a:r>
            <a:endParaRPr lang="de-DE" sz="2400" dirty="0"/>
          </a:p>
          <a:p>
            <a:pPr lvl="1">
              <a:lnSpc>
                <a:spcPct val="150000"/>
              </a:lnSpc>
            </a:pPr>
            <a:endParaRPr lang="de-DE" sz="2400" dirty="0"/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de-DE" sz="2000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7EE163C-2D74-D244-77A5-0D6F611D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20" y="3429000"/>
            <a:ext cx="6593840" cy="32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6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3DFFCF1-F79D-4EC9-DD7C-8D18202360C2}"/>
              </a:ext>
            </a:extLst>
          </p:cNvPr>
          <p:cNvSpPr txBox="1"/>
          <p:nvPr/>
        </p:nvSpPr>
        <p:spPr>
          <a:xfrm>
            <a:off x="835152" y="1231392"/>
            <a:ext cx="100340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Tell </a:t>
            </a:r>
            <a:r>
              <a:rPr lang="de-DE" sz="2000" b="1" dirty="0" err="1"/>
              <a:t>us</a:t>
            </a:r>
            <a:r>
              <a:rPr lang="de-DE" sz="2000" b="1" dirty="0"/>
              <a:t> </a:t>
            </a:r>
            <a:r>
              <a:rPr lang="de-DE" sz="2000" b="1" dirty="0" err="1"/>
              <a:t>abour</a:t>
            </a:r>
            <a:r>
              <a:rPr lang="de-DE" sz="2000" b="1" dirty="0"/>
              <a:t> </a:t>
            </a:r>
            <a:r>
              <a:rPr lang="de-DE" sz="2000" b="1" dirty="0" err="1"/>
              <a:t>your</a:t>
            </a:r>
            <a:r>
              <a:rPr lang="de-DE" sz="2000" b="1" dirty="0"/>
              <a:t> </a:t>
            </a:r>
            <a:r>
              <a:rPr lang="de-DE" sz="2000" b="1" dirty="0" err="1"/>
              <a:t>research</a:t>
            </a:r>
            <a:r>
              <a:rPr lang="de-DE" sz="2000" b="1" dirty="0"/>
              <a:t>!</a:t>
            </a:r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Reflexion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what</a:t>
            </a:r>
            <a:r>
              <a:rPr lang="de-DE" sz="2000" b="1" dirty="0"/>
              <a:t> </a:t>
            </a:r>
            <a:r>
              <a:rPr lang="de-DE" sz="2000" b="1" dirty="0" err="1"/>
              <a:t>you</a:t>
            </a:r>
            <a:r>
              <a:rPr lang="de-DE" sz="2000" b="1" dirty="0"/>
              <a:t> </a:t>
            </a:r>
            <a:r>
              <a:rPr lang="de-DE" sz="2000" b="1" dirty="0" err="1"/>
              <a:t>experienced</a:t>
            </a:r>
            <a:r>
              <a:rPr lang="de-DE" sz="2000" b="1" dirty="0"/>
              <a:t> </a:t>
            </a:r>
            <a:r>
              <a:rPr lang="de-DE" sz="2000" b="1" dirty="0" err="1"/>
              <a:t>during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observation</a:t>
            </a:r>
            <a:r>
              <a:rPr lang="de-DE" sz="2000" b="1" dirty="0"/>
              <a:t> </a:t>
            </a:r>
            <a:r>
              <a:rPr lang="de-DE" sz="2000" b="1" dirty="0" err="1"/>
              <a:t>task</a:t>
            </a:r>
            <a:endParaRPr lang="de-DE" sz="2000" b="1" dirty="0"/>
          </a:p>
          <a:p>
            <a:endParaRPr lang="de-DE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0" dirty="0" err="1">
                <a:effectLst/>
                <a:latin typeface="Jubilat"/>
              </a:rPr>
              <a:t>What</a:t>
            </a:r>
            <a:r>
              <a:rPr lang="de-AT" sz="2000" b="0" dirty="0">
                <a:effectLst/>
                <a:latin typeface="Jubilat"/>
              </a:rPr>
              <a:t> </a:t>
            </a:r>
            <a:r>
              <a:rPr lang="de-AT" sz="2000" b="0" dirty="0" err="1">
                <a:effectLst/>
                <a:latin typeface="Jubilat"/>
              </a:rPr>
              <a:t>emotions</a:t>
            </a:r>
            <a:r>
              <a:rPr lang="de-AT" sz="2000" b="0" dirty="0">
                <a:effectLst/>
                <a:latin typeface="Jubilat"/>
              </a:rPr>
              <a:t> </a:t>
            </a:r>
            <a:r>
              <a:rPr lang="de-AT" sz="2000" b="0" dirty="0" err="1">
                <a:effectLst/>
                <a:latin typeface="Jubilat"/>
              </a:rPr>
              <a:t>did</a:t>
            </a:r>
            <a:r>
              <a:rPr lang="de-AT" sz="2000" b="0" dirty="0">
                <a:effectLst/>
                <a:latin typeface="Jubilat"/>
              </a:rPr>
              <a:t> </a:t>
            </a:r>
            <a:r>
              <a:rPr lang="de-AT" sz="2000" b="0" dirty="0" err="1">
                <a:effectLst/>
                <a:latin typeface="Jubilat"/>
              </a:rPr>
              <a:t>you</a:t>
            </a:r>
            <a:r>
              <a:rPr lang="de-AT" sz="2000" b="0" dirty="0">
                <a:effectLst/>
                <a:latin typeface="Jubilat"/>
              </a:rPr>
              <a:t> </a:t>
            </a:r>
            <a:r>
              <a:rPr lang="de-AT" sz="2000" b="0" dirty="0" err="1">
                <a:effectLst/>
                <a:latin typeface="Jubilat"/>
              </a:rPr>
              <a:t>experience</a:t>
            </a:r>
            <a:r>
              <a:rPr lang="de-AT" sz="2000" b="0" dirty="0">
                <a:effectLst/>
                <a:latin typeface="Jubilat"/>
              </a:rPr>
              <a:t> (</a:t>
            </a:r>
            <a:r>
              <a:rPr lang="de-AT" sz="2000" b="0" dirty="0" err="1">
                <a:effectLst/>
                <a:latin typeface="Jubilat"/>
              </a:rPr>
              <a:t>surprises</a:t>
            </a:r>
            <a:r>
              <a:rPr lang="de-AT" sz="2000" b="0" dirty="0">
                <a:effectLst/>
                <a:latin typeface="Jubilat"/>
              </a:rPr>
              <a:t>, </a:t>
            </a:r>
            <a:r>
              <a:rPr lang="de-AT" sz="2000" b="0" dirty="0" err="1">
                <a:effectLst/>
                <a:latin typeface="Jubilat"/>
              </a:rPr>
              <a:t>frustrations</a:t>
            </a:r>
            <a:r>
              <a:rPr lang="de-AT" sz="2000" b="0" dirty="0">
                <a:effectLst/>
                <a:latin typeface="Jubilat"/>
              </a:rPr>
              <a:t>, </a:t>
            </a:r>
            <a:r>
              <a:rPr lang="de-AT" sz="2000" b="0" dirty="0" err="1">
                <a:effectLst/>
                <a:latin typeface="Jubilat"/>
              </a:rPr>
              <a:t>motivations</a:t>
            </a:r>
            <a:r>
              <a:rPr lang="de-AT" sz="2000" b="0" dirty="0">
                <a:effectLst/>
                <a:latin typeface="Jubilat"/>
              </a:rPr>
              <a:t>, </a:t>
            </a:r>
            <a:r>
              <a:rPr lang="de-AT" sz="2000" b="0" dirty="0" err="1">
                <a:effectLst/>
                <a:latin typeface="Jubilat"/>
              </a:rPr>
              <a:t>decision</a:t>
            </a:r>
            <a:r>
              <a:rPr lang="de-AT" sz="2000" b="0" dirty="0">
                <a:effectLst/>
                <a:latin typeface="Jubilat"/>
              </a:rPr>
              <a:t> </a:t>
            </a:r>
            <a:r>
              <a:rPr lang="de-AT" sz="2000" b="0" dirty="0" err="1">
                <a:effectLst/>
                <a:latin typeface="Jubilat"/>
              </a:rPr>
              <a:t>making</a:t>
            </a:r>
            <a:r>
              <a:rPr lang="de-AT" sz="2000" b="0" dirty="0">
                <a:effectLst/>
                <a:latin typeface="Jubilat"/>
              </a:rPr>
              <a:t> </a:t>
            </a:r>
            <a:r>
              <a:rPr lang="de-AT" sz="2000" b="0" dirty="0" err="1">
                <a:effectLst/>
                <a:latin typeface="Jubilat"/>
              </a:rPr>
              <a:t>factors</a:t>
            </a:r>
            <a:r>
              <a:rPr lang="de-AT" sz="2000" b="0" dirty="0">
                <a:effectLst/>
                <a:latin typeface="Jubilat"/>
              </a:rPr>
              <a:t>), and </a:t>
            </a:r>
            <a:r>
              <a:rPr lang="de-AT" sz="2000" b="0" dirty="0" err="1">
                <a:effectLst/>
                <a:latin typeface="Jubilat"/>
              </a:rPr>
              <a:t>why</a:t>
            </a:r>
            <a:r>
              <a:rPr lang="de-AT" sz="2000" b="0" dirty="0">
                <a:effectLst/>
                <a:latin typeface="Jubilat"/>
              </a:rPr>
              <a:t>? </a:t>
            </a:r>
          </a:p>
          <a:p>
            <a:pPr>
              <a:lnSpc>
                <a:spcPct val="150000"/>
              </a:lnSpc>
            </a:pPr>
            <a:endParaRPr lang="de-AT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0" dirty="0" err="1">
                <a:effectLst/>
                <a:latin typeface="Jubilat"/>
              </a:rPr>
              <a:t>What</a:t>
            </a:r>
            <a:r>
              <a:rPr lang="de-AT" sz="2000" b="0" dirty="0">
                <a:effectLst/>
                <a:latin typeface="Jubilat"/>
              </a:rPr>
              <a:t> </a:t>
            </a:r>
            <a:r>
              <a:rPr lang="de-AT" sz="2000" b="0" dirty="0" err="1">
                <a:effectLst/>
                <a:latin typeface="Jubilat"/>
              </a:rPr>
              <a:t>are</a:t>
            </a:r>
            <a:r>
              <a:rPr lang="de-AT" sz="2000" b="0" dirty="0">
                <a:effectLst/>
                <a:latin typeface="Jubilat"/>
              </a:rPr>
              <a:t> </a:t>
            </a:r>
            <a:r>
              <a:rPr lang="de-AT" sz="2000" b="0" dirty="0" err="1">
                <a:effectLst/>
                <a:latin typeface="Jubilat"/>
              </a:rPr>
              <a:t>peoples</a:t>
            </a:r>
            <a:r>
              <a:rPr lang="de-AT" sz="2000" b="0" dirty="0">
                <a:effectLst/>
                <a:latin typeface="Jubilat"/>
              </a:rPr>
              <a:t>’ </a:t>
            </a:r>
            <a:r>
              <a:rPr lang="de-AT" sz="2000" b="0" dirty="0" err="1">
                <a:effectLst/>
                <a:latin typeface="Jubilat"/>
              </a:rPr>
              <a:t>moving</a:t>
            </a:r>
            <a:r>
              <a:rPr lang="de-AT" sz="2000" b="0" dirty="0">
                <a:effectLst/>
                <a:latin typeface="Jubilat"/>
              </a:rPr>
              <a:t> </a:t>
            </a:r>
            <a:r>
              <a:rPr lang="de-AT" sz="2000" b="0" dirty="0" err="1">
                <a:effectLst/>
                <a:latin typeface="Jubilat"/>
              </a:rPr>
              <a:t>patterns</a:t>
            </a:r>
            <a:r>
              <a:rPr lang="de-AT" sz="2000" b="0" dirty="0">
                <a:effectLst/>
                <a:latin typeface="Jubilat"/>
              </a:rPr>
              <a:t> in </a:t>
            </a:r>
            <a:r>
              <a:rPr lang="de-AT" sz="2000" b="0" dirty="0" err="1">
                <a:effectLst/>
                <a:latin typeface="Jubilat"/>
              </a:rPr>
              <a:t>space</a:t>
            </a:r>
            <a:r>
              <a:rPr lang="de-AT" sz="2000" b="0" dirty="0">
                <a:effectLst/>
                <a:latin typeface="Jubilat"/>
              </a:rPr>
              <a:t>? </a:t>
            </a:r>
            <a:endParaRPr lang="de-AT" sz="2000" dirty="0"/>
          </a:p>
          <a:p>
            <a:endParaRPr lang="de-DE" sz="2000" dirty="0"/>
          </a:p>
        </p:txBody>
      </p:sp>
      <p:pic>
        <p:nvPicPr>
          <p:cNvPr id="5" name="Grafik 4" descr="Ein Bild, das Text, dunkel, Elektronik, Licht enthält.&#10;&#10;Automatisch generierte Beschreibung">
            <a:extLst>
              <a:ext uri="{FF2B5EF4-FFF2-40B4-BE49-F238E27FC236}">
                <a16:creationId xmlns:a16="http://schemas.microsoft.com/office/drawing/2014/main" id="{A18F3594-DEA6-4121-3B09-ADED6C9C6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08" y="298450"/>
            <a:ext cx="4064001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E1800EA-BD46-FE1F-8B0C-FEEA73165B90}"/>
              </a:ext>
            </a:extLst>
          </p:cNvPr>
          <p:cNvSpPr txBox="1"/>
          <p:nvPr/>
        </p:nvSpPr>
        <p:spPr>
          <a:xfrm>
            <a:off x="293712" y="176091"/>
            <a:ext cx="6547411" cy="8308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endParaRPr lang="de-DE" sz="2000" dirty="0"/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The 5 steps in Stanford’s Design Thinking Model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 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highlight>
                  <a:srgbClr val="FFFF00"/>
                </a:highlight>
                <a:ea typeface="+mn-lt"/>
                <a:cs typeface="+mn-lt"/>
              </a:rPr>
              <a:t>Empathize: Connect with and understand the users  </a:t>
            </a:r>
            <a:endParaRPr lang="en-US" sz="2000" b="1" dirty="0">
              <a:highlight>
                <a:srgbClr val="FFFF00"/>
              </a:highlight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Define: Identify (reframe?) the core problems  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Ideate: Brainstorm lots of ideas  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Prototype: Narrow down the ideas and build prototypes  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Test: Use the results to support decision making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  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Process of creative problem solving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non-linear process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user- / human-centered</a:t>
            </a: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challenge assumptions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de-DE" dirty="0">
              <a:solidFill>
                <a:srgbClr val="000000"/>
              </a:solidFill>
              <a:cs typeface="Calibri" panose="020F0502020204030204"/>
            </a:endParaRPr>
          </a:p>
          <a:p>
            <a:pPr algn="l" rtl="0">
              <a:lnSpc>
                <a:spcPct val="150000"/>
              </a:lnSpc>
            </a:pPr>
            <a:endParaRPr lang="de-DE" sz="2000" dirty="0">
              <a:cs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9BC34F2-9997-9B5E-3945-98EF89917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86" y="1278263"/>
            <a:ext cx="4927341" cy="14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Cursor Silhouette">
            <a:extLst>
              <a:ext uri="{FF2B5EF4-FFF2-40B4-BE49-F238E27FC236}">
                <a16:creationId xmlns:a16="http://schemas.microsoft.com/office/drawing/2014/main" id="{BD650AE2-0B84-6593-C571-991B1F2A5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6464" y="468874"/>
            <a:ext cx="914400" cy="9144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EFFC97-4976-FE80-2A38-0231E4A3F965}"/>
              </a:ext>
            </a:extLst>
          </p:cNvPr>
          <p:cNvSpPr txBox="1"/>
          <p:nvPr/>
        </p:nvSpPr>
        <p:spPr>
          <a:xfrm>
            <a:off x="9282870" y="140573"/>
            <a:ext cx="2753956" cy="8803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highlight>
                  <a:srgbClr val="FFFF00"/>
                </a:highlight>
                <a:sym typeface="Wingdings" pitchFamily="2" charset="2"/>
              </a:rPr>
              <a:t>Check out </a:t>
            </a:r>
            <a:r>
              <a:rPr lang="de-DE" b="1" dirty="0" err="1">
                <a:highlight>
                  <a:srgbClr val="FFFF00"/>
                </a:highlight>
                <a:sym typeface="Wingdings" pitchFamily="2" charset="2"/>
              </a:rPr>
              <a:t>the</a:t>
            </a:r>
            <a:r>
              <a:rPr lang="de-DE" b="1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lang="de-DE" b="1" dirty="0" err="1">
                <a:highlight>
                  <a:srgbClr val="FFFF00"/>
                </a:highlight>
                <a:sym typeface="Wingdings" pitchFamily="2" charset="2"/>
              </a:rPr>
              <a:t>learners</a:t>
            </a:r>
            <a:r>
              <a:rPr lang="de-DE" b="1" dirty="0">
                <a:highlight>
                  <a:srgbClr val="FFFF00"/>
                </a:highlight>
                <a:sym typeface="Wingdings" pitchFamily="2" charset="2"/>
              </a:rPr>
              <a:t> camp on </a:t>
            </a:r>
            <a:r>
              <a:rPr lang="de-DE" b="1" dirty="0" err="1">
                <a:highlight>
                  <a:srgbClr val="FFFF00"/>
                </a:highlight>
                <a:sym typeface="Wingdings" pitchFamily="2" charset="2"/>
              </a:rPr>
              <a:t>unicampus</a:t>
            </a:r>
            <a:r>
              <a:rPr lang="de-DE" b="1" dirty="0">
                <a:highlight>
                  <a:srgbClr val="FFFF00"/>
                </a:highlight>
                <a:sym typeface="Wingdings" pitchFamily="2" charset="2"/>
              </a:rPr>
              <a:t>!</a:t>
            </a:r>
            <a:endParaRPr lang="de-DE" b="1">
              <a:highlight>
                <a:srgbClr val="FFFF00"/>
              </a:highlight>
              <a:cs typeface="Calibri"/>
            </a:endParaRPr>
          </a:p>
        </p:txBody>
      </p:sp>
      <p:pic>
        <p:nvPicPr>
          <p:cNvPr id="2" name="Grafik 2" descr="Ein Bild, das Diagramm enthält.&#10;&#10;Beschreibung automatisch generiert.">
            <a:extLst>
              <a:ext uri="{FF2B5EF4-FFF2-40B4-BE49-F238E27FC236}">
                <a16:creationId xmlns:a16="http://schemas.microsoft.com/office/drawing/2014/main" id="{E0BDF428-48D3-216C-156F-8CAA49E03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400" y="2954108"/>
            <a:ext cx="5509200" cy="36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1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4D4ECC23-3183-56E8-583E-939C3DC54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024" y="55544"/>
            <a:ext cx="6081296" cy="6746911"/>
          </a:xfrm>
          <a:prstGeom prst="rect">
            <a:avLst/>
          </a:prstGeom>
        </p:spPr>
      </p:pic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F5EDDF6D-93E2-1C5D-43C2-19A9B14A00C9}"/>
              </a:ext>
            </a:extLst>
          </p:cNvPr>
          <p:cNvSpPr/>
          <p:nvPr/>
        </p:nvSpPr>
        <p:spPr>
          <a:xfrm rot="1371903">
            <a:off x="811552" y="1257681"/>
            <a:ext cx="2205186" cy="134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5B68DD-4F90-2438-3C38-BC159460A3AC}"/>
              </a:ext>
            </a:extLst>
          </p:cNvPr>
          <p:cNvSpPr txBox="1"/>
          <p:nvPr/>
        </p:nvSpPr>
        <p:spPr>
          <a:xfrm>
            <a:off x="9534144" y="5473005"/>
            <a:ext cx="2913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400" dirty="0">
                <a:ea typeface="+mn-lt"/>
                <a:cs typeface="+mn-lt"/>
              </a:rPr>
              <a:t>IDEO(2012): </a:t>
            </a:r>
            <a:r>
              <a:rPr lang="de-AT" sz="1400" b="0" dirty="0">
                <a:effectLst/>
                <a:latin typeface="Jubilat"/>
              </a:rPr>
              <a:t>Design </a:t>
            </a:r>
            <a:r>
              <a:rPr lang="de-AT" sz="1400" b="0" dirty="0" err="1">
                <a:effectLst/>
                <a:latin typeface="Jubilat"/>
              </a:rPr>
              <a:t>Thinking</a:t>
            </a:r>
            <a:r>
              <a:rPr lang="de-AT" sz="1400" b="0" dirty="0">
                <a:effectLst/>
                <a:latin typeface="Jubilat"/>
              </a:rPr>
              <a:t> </a:t>
            </a:r>
            <a:r>
              <a:rPr lang="de-AT" sz="1400" b="0" dirty="0" err="1">
                <a:effectLst/>
                <a:latin typeface="Jubilat"/>
              </a:rPr>
              <a:t>for</a:t>
            </a:r>
            <a:r>
              <a:rPr lang="de-AT" sz="1400" b="0" dirty="0">
                <a:effectLst/>
                <a:latin typeface="Jubilat"/>
              </a:rPr>
              <a:t> </a:t>
            </a:r>
            <a:r>
              <a:rPr lang="de-AT" sz="1400" b="0" dirty="0" err="1">
                <a:effectLst/>
                <a:latin typeface="Jubilat"/>
              </a:rPr>
              <a:t>Educators</a:t>
            </a:r>
            <a:r>
              <a:rPr lang="de-AT" sz="1400" b="0" dirty="0">
                <a:effectLst/>
                <a:latin typeface="Jubilat"/>
              </a:rPr>
              <a:t> Toolkit </a:t>
            </a:r>
          </a:p>
          <a:p>
            <a:pPr marL="0" indent="0">
              <a:buNone/>
            </a:pPr>
            <a:r>
              <a:rPr lang="de-AT" sz="1400" b="0" dirty="0">
                <a:effectLst/>
                <a:latin typeface="Jubilat"/>
              </a:rPr>
              <a:t>2012 </a:t>
            </a:r>
            <a:r>
              <a:rPr lang="de-AT" sz="1400" b="0" dirty="0" err="1">
                <a:effectLst/>
                <a:latin typeface="Jubilat"/>
              </a:rPr>
              <a:t>IDEo</a:t>
            </a:r>
            <a:r>
              <a:rPr lang="de-AT" sz="1400" b="0" dirty="0">
                <a:effectLst/>
                <a:latin typeface="Jubilat"/>
              </a:rPr>
              <a:t> LLC. All </a:t>
            </a:r>
            <a:r>
              <a:rPr lang="de-AT" sz="1400" b="0" dirty="0" err="1">
                <a:effectLst/>
                <a:latin typeface="Jubilat"/>
              </a:rPr>
              <a:t>rights</a:t>
            </a:r>
            <a:r>
              <a:rPr lang="de-AT" sz="1400" b="0" dirty="0">
                <a:effectLst/>
                <a:latin typeface="Jubilat"/>
              </a:rPr>
              <a:t> </a:t>
            </a:r>
            <a:r>
              <a:rPr lang="de-AT" sz="1400" b="0" dirty="0" err="1">
                <a:effectLst/>
                <a:latin typeface="Jubilat"/>
              </a:rPr>
              <a:t>reserved</a:t>
            </a:r>
            <a:r>
              <a:rPr lang="de-AT" sz="1400" b="0" dirty="0">
                <a:effectLst/>
                <a:latin typeface="Jubilat"/>
              </a:rPr>
              <a:t>. http:// </a:t>
            </a:r>
            <a:r>
              <a:rPr lang="de-AT" sz="1400" b="0" dirty="0" err="1">
                <a:effectLst/>
                <a:latin typeface="Jubilat"/>
              </a:rPr>
              <a:t>designthinkingforeducators.com</a:t>
            </a:r>
            <a:r>
              <a:rPr lang="de-AT" sz="1400" b="0" dirty="0">
                <a:effectLst/>
                <a:latin typeface="Jubilat"/>
              </a:rPr>
              <a:t>/ 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4254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F05E5A3-0818-6429-42EB-C6F609225B10}"/>
              </a:ext>
            </a:extLst>
          </p:cNvPr>
          <p:cNvSpPr txBox="1"/>
          <p:nvPr/>
        </p:nvSpPr>
        <p:spPr>
          <a:xfrm>
            <a:off x="719328" y="463296"/>
            <a:ext cx="8187113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Empathize</a:t>
            </a:r>
            <a:r>
              <a:rPr lang="de-DE" sz="2400" b="1" dirty="0"/>
              <a:t> </a:t>
            </a:r>
            <a:r>
              <a:rPr lang="de-DE" sz="2400" b="1" dirty="0" err="1"/>
              <a:t>stage</a:t>
            </a:r>
            <a:endParaRPr lang="de-DE" sz="2400" b="1" dirty="0"/>
          </a:p>
          <a:p>
            <a:endParaRPr lang="de-DE" b="1" dirty="0"/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sz="2000" dirty="0"/>
              <a:t>Who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potential </a:t>
            </a:r>
            <a:r>
              <a:rPr lang="de-DE" sz="2000" dirty="0" err="1"/>
              <a:t>users</a:t>
            </a:r>
            <a:r>
              <a:rPr lang="de-DE" sz="2000" dirty="0"/>
              <a:t>?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Who </a:t>
            </a:r>
            <a:r>
              <a:rPr lang="de-DE" sz="2000" dirty="0" err="1"/>
              <a:t>could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involved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topic</a:t>
            </a:r>
            <a:r>
              <a:rPr lang="de-DE" sz="2000" dirty="0"/>
              <a:t>?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ym typeface="Wingdings" pitchFamily="2" charset="2"/>
              </a:rPr>
              <a:t> </a:t>
            </a:r>
            <a:r>
              <a:rPr lang="de-DE" sz="2000" dirty="0" err="1">
                <a:sym typeface="Wingdings" pitchFamily="2" charset="2"/>
              </a:rPr>
              <a:t>Ecosystem</a:t>
            </a:r>
            <a:r>
              <a:rPr lang="de-DE" sz="2000" dirty="0">
                <a:sym typeface="Wingdings" pitchFamily="2" charset="2"/>
              </a:rPr>
              <a:t> Mapping</a:t>
            </a:r>
            <a:endParaRPr lang="de-DE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à"/>
            </a:pPr>
            <a:r>
              <a:rPr lang="de-DE" sz="1400" dirty="0">
                <a:sym typeface="Wingdings" pitchFamily="2" charset="2"/>
                <a:hlinkClick r:id="rId2"/>
              </a:rPr>
              <a:t>https://jamboard.google.com/d/1jK3tpatfaHzMdHf9giSsqAvxpc0m0bOnA4S54OKPsdo/viewer?pli=1&amp;f=0</a:t>
            </a:r>
            <a:endParaRPr lang="de-DE" sz="1400" dirty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à"/>
            </a:pPr>
            <a:r>
              <a:rPr lang="de-DE" sz="1400" dirty="0">
                <a:sym typeface="Wingdings" pitchFamily="2" charset="2"/>
                <a:hlinkClick r:id="rId3"/>
              </a:rPr>
              <a:t>https://www.designkit.org/methods/define-your-audience.html</a:t>
            </a:r>
            <a:r>
              <a:rPr lang="de-DE" sz="1400" dirty="0"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endParaRPr lang="de-DE" sz="2000" dirty="0"/>
          </a:p>
          <a:p>
            <a:pPr>
              <a:lnSpc>
                <a:spcPct val="150000"/>
              </a:lnSpc>
            </a:pPr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2000" u="sng" dirty="0" err="1"/>
              <a:t>How</a:t>
            </a:r>
            <a:r>
              <a:rPr lang="de-DE" sz="2000" u="sng" dirty="0"/>
              <a:t> </a:t>
            </a:r>
            <a:r>
              <a:rPr lang="de-DE" sz="2000" u="sng" dirty="0" err="1"/>
              <a:t>can</a:t>
            </a:r>
            <a:r>
              <a:rPr lang="de-DE" sz="2000" u="sng" dirty="0"/>
              <a:t> </a:t>
            </a:r>
            <a:r>
              <a:rPr lang="de-DE" sz="2000" u="sng" dirty="0" err="1"/>
              <a:t>we</a:t>
            </a:r>
            <a:r>
              <a:rPr lang="de-DE" sz="2000" u="sng" dirty="0"/>
              <a:t> </a:t>
            </a:r>
            <a:r>
              <a:rPr lang="de-DE" sz="2000" u="sng" dirty="0" err="1"/>
              <a:t>encourage</a:t>
            </a:r>
            <a:r>
              <a:rPr lang="de-DE" sz="2000" u="sng" dirty="0"/>
              <a:t> </a:t>
            </a:r>
            <a:r>
              <a:rPr lang="de-DE" sz="2000" u="sng" dirty="0" err="1"/>
              <a:t>people</a:t>
            </a:r>
            <a:r>
              <a:rPr lang="de-DE" sz="2000" u="sng" dirty="0"/>
              <a:t> </a:t>
            </a:r>
            <a:r>
              <a:rPr lang="de-DE" sz="2000" u="sng" dirty="0" err="1"/>
              <a:t>to</a:t>
            </a:r>
            <a:r>
              <a:rPr lang="de-DE" sz="2000" u="sng" dirty="0"/>
              <a:t> </a:t>
            </a:r>
            <a:r>
              <a:rPr lang="de-DE" sz="2000" u="sng" dirty="0" err="1"/>
              <a:t>talk</a:t>
            </a:r>
            <a:r>
              <a:rPr lang="de-DE" sz="2000" u="sng" dirty="0"/>
              <a:t> </a:t>
            </a:r>
            <a:r>
              <a:rPr lang="de-DE" sz="2000" u="sng" dirty="0" err="1"/>
              <a:t>with</a:t>
            </a:r>
            <a:r>
              <a:rPr lang="de-DE" sz="2000" u="sng" dirty="0"/>
              <a:t> </a:t>
            </a:r>
            <a:r>
              <a:rPr lang="de-DE" sz="2000" u="sng" dirty="0" err="1"/>
              <a:t>us</a:t>
            </a:r>
            <a:r>
              <a:rPr lang="de-DE" sz="2000" u="sng" dirty="0"/>
              <a:t> and </a:t>
            </a:r>
            <a:r>
              <a:rPr lang="de-DE" sz="2000" u="sng" dirty="0" err="1"/>
              <a:t>tell</a:t>
            </a:r>
            <a:r>
              <a:rPr lang="de-DE" sz="2000" u="sng" dirty="0"/>
              <a:t> </a:t>
            </a:r>
            <a:r>
              <a:rPr lang="de-DE" sz="2000" u="sng" dirty="0" err="1"/>
              <a:t>us</a:t>
            </a:r>
            <a:r>
              <a:rPr lang="de-DE" sz="2000" u="sng" dirty="0"/>
              <a:t> </a:t>
            </a:r>
            <a:r>
              <a:rPr lang="de-DE" sz="2000" u="sng" dirty="0" err="1"/>
              <a:t>their</a:t>
            </a:r>
            <a:r>
              <a:rPr lang="de-DE" sz="2000" u="sng" dirty="0"/>
              <a:t> </a:t>
            </a:r>
            <a:r>
              <a:rPr lang="de-DE" sz="2000" u="sng" dirty="0" err="1"/>
              <a:t>needs</a:t>
            </a:r>
            <a:r>
              <a:rPr lang="de-DE" sz="2000" u="sng" dirty="0"/>
              <a:t>?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de-DE" sz="2000" dirty="0" err="1">
                <a:sym typeface="Wingdings" pitchFamily="2" charset="2"/>
              </a:rPr>
              <a:t>interviews</a:t>
            </a:r>
            <a:r>
              <a:rPr lang="de-DE" sz="2000" dirty="0">
                <a:sym typeface="Wingdings" pitchFamily="2" charset="2"/>
              </a:rPr>
              <a:t>, </a:t>
            </a:r>
            <a:r>
              <a:rPr lang="de-DE" sz="2000" dirty="0" err="1">
                <a:sym typeface="Wingdings" pitchFamily="2" charset="2"/>
              </a:rPr>
              <a:t>survey</a:t>
            </a:r>
            <a:endParaRPr lang="de-DE" sz="2000" dirty="0">
              <a:sym typeface="Wingdings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de-DE" sz="2000" dirty="0" err="1">
                <a:sym typeface="Wingdings" pitchFamily="2" charset="2"/>
              </a:rPr>
              <a:t>avoid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yes</a:t>
            </a:r>
            <a:r>
              <a:rPr lang="de-DE" sz="2000" dirty="0">
                <a:sym typeface="Wingdings" pitchFamily="2" charset="2"/>
              </a:rPr>
              <a:t>/</a:t>
            </a:r>
            <a:r>
              <a:rPr lang="de-DE" sz="2000" dirty="0" err="1">
                <a:sym typeface="Wingdings" pitchFamily="2" charset="2"/>
              </a:rPr>
              <a:t>no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questions</a:t>
            </a:r>
            <a:endParaRPr lang="de-DE" sz="2000" dirty="0">
              <a:sym typeface="Wingdings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à"/>
            </a:pPr>
            <a:r>
              <a:rPr lang="de-DE" sz="2000" dirty="0">
                <a:sym typeface="Wingdings" pitchFamily="2" charset="2"/>
              </a:rPr>
              <a:t>Cover </a:t>
            </a:r>
            <a:r>
              <a:rPr lang="de-DE" sz="2000" dirty="0" err="1">
                <a:sym typeface="Wingdings" pitchFamily="2" charset="2"/>
              </a:rPr>
              <a:t>variety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of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gender</a:t>
            </a:r>
            <a:r>
              <a:rPr lang="de-DE" sz="2000" dirty="0">
                <a:sym typeface="Wingdings" pitchFamily="2" charset="2"/>
              </a:rPr>
              <a:t>, </a:t>
            </a:r>
            <a:r>
              <a:rPr lang="de-DE" sz="2000" dirty="0" err="1">
                <a:sym typeface="Wingdings" pitchFamily="2" charset="2"/>
              </a:rPr>
              <a:t>age</a:t>
            </a:r>
            <a:r>
              <a:rPr lang="de-DE" sz="2000" dirty="0">
                <a:sym typeface="Wingdings" pitchFamily="2" charset="2"/>
              </a:rPr>
              <a:t>, </a:t>
            </a:r>
            <a:r>
              <a:rPr lang="de-DE" sz="2000" dirty="0" err="1">
                <a:sym typeface="Wingdings" pitchFamily="2" charset="2"/>
              </a:rPr>
              <a:t>experience</a:t>
            </a:r>
            <a:r>
              <a:rPr lang="de-DE" sz="2000" dirty="0">
                <a:sym typeface="Wingdings" pitchFamily="2" charset="2"/>
              </a:rPr>
              <a:t>, </a:t>
            </a:r>
            <a:r>
              <a:rPr lang="de-DE" sz="2000" dirty="0" err="1">
                <a:sym typeface="Wingdings" pitchFamily="2" charset="2"/>
              </a:rPr>
              <a:t>ethnicity</a:t>
            </a:r>
            <a:r>
              <a:rPr lang="de-DE" sz="2000" dirty="0">
                <a:sym typeface="Wingdings" pitchFamily="2" charset="2"/>
              </a:rPr>
              <a:t>,…</a:t>
            </a:r>
          </a:p>
          <a:p>
            <a:pPr lvl="1">
              <a:lnSpc>
                <a:spcPct val="150000"/>
              </a:lnSpc>
            </a:pPr>
            <a:endParaRPr lang="de-DE" sz="2000" dirty="0">
              <a:sym typeface="Wingdings" pitchFamily="2" charset="2"/>
            </a:endParaRPr>
          </a:p>
          <a:p>
            <a:pPr marL="742950" lvl="1" indent="-285750">
              <a:buFont typeface="Wingdings" pitchFamily="2" charset="2"/>
              <a:buChar char="à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pic>
        <p:nvPicPr>
          <p:cNvPr id="6" name="Grafik 5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BF7B4376-431A-7933-9479-F798D4D31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124" y="207264"/>
            <a:ext cx="3981624" cy="278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0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48A6FFC-81C2-8892-6520-42C92C73D6BB}"/>
              </a:ext>
            </a:extLst>
          </p:cNvPr>
          <p:cNvSpPr txBox="1"/>
          <p:nvPr/>
        </p:nvSpPr>
        <p:spPr>
          <a:xfrm>
            <a:off x="780288" y="548640"/>
            <a:ext cx="1015299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highlight>
                  <a:srgbClr val="FFFF00"/>
                </a:highlight>
              </a:rPr>
              <a:t>A quick </a:t>
            </a:r>
            <a:r>
              <a:rPr lang="de-DE" b="1" dirty="0" err="1">
                <a:highlight>
                  <a:srgbClr val="FFFF00"/>
                </a:highlight>
              </a:rPr>
              <a:t>question</a:t>
            </a:r>
            <a:r>
              <a:rPr lang="de-DE" b="1" dirty="0">
                <a:highlight>
                  <a:srgbClr val="FFFF00"/>
                </a:highlight>
              </a:rPr>
              <a:t> </a:t>
            </a:r>
            <a:r>
              <a:rPr lang="de-DE" b="1" dirty="0" err="1">
                <a:highlight>
                  <a:srgbClr val="FFFF00"/>
                </a:highlight>
              </a:rPr>
              <a:t>guide</a:t>
            </a:r>
            <a:r>
              <a:rPr lang="de-DE" b="1" dirty="0">
                <a:highlight>
                  <a:srgbClr val="FFFF00"/>
                </a:highlight>
              </a:rPr>
              <a:t> </a:t>
            </a:r>
          </a:p>
          <a:p>
            <a:endParaRPr lang="de-DE" dirty="0"/>
          </a:p>
          <a:p>
            <a:r>
              <a:rPr lang="de-AT" b="1" dirty="0" err="1">
                <a:effectLst/>
                <a:latin typeface="Jubilat"/>
              </a:rPr>
              <a:t>Identify</a:t>
            </a:r>
            <a:r>
              <a:rPr lang="de-AT" b="1" dirty="0">
                <a:effectLst/>
                <a:latin typeface="Jubilat"/>
              </a:rPr>
              <a:t> </a:t>
            </a:r>
            <a:r>
              <a:rPr lang="de-AT" b="1" dirty="0" err="1">
                <a:effectLst/>
                <a:latin typeface="Jubilat"/>
              </a:rPr>
              <a:t>topics</a:t>
            </a:r>
            <a:r>
              <a:rPr lang="de-AT" b="1" dirty="0">
                <a:effectLst/>
                <a:latin typeface="Jubilat"/>
              </a:rPr>
              <a:t> </a:t>
            </a:r>
            <a:endParaRPr lang="de-AT" dirty="0"/>
          </a:p>
          <a:p>
            <a:r>
              <a:rPr lang="de-AT" dirty="0" err="1">
                <a:latin typeface="Jubilat"/>
              </a:rPr>
              <a:t>B</a:t>
            </a:r>
            <a:r>
              <a:rPr lang="de-AT" b="0" dirty="0" err="1">
                <a:effectLst/>
                <a:latin typeface="Jubilat"/>
              </a:rPr>
              <a:t>rainstorm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themes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you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want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to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learn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about</a:t>
            </a:r>
            <a:r>
              <a:rPr lang="de-AT" b="0" dirty="0">
                <a:effectLst/>
                <a:latin typeface="Jubilat"/>
              </a:rPr>
              <a:t> in </a:t>
            </a:r>
            <a:r>
              <a:rPr lang="de-AT" b="0" dirty="0" err="1">
                <a:effectLst/>
                <a:latin typeface="Jubilat"/>
              </a:rPr>
              <a:t>your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conversations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with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research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participants</a:t>
            </a:r>
            <a:endParaRPr lang="de-AT" dirty="0">
              <a:latin typeface="Jubilat"/>
            </a:endParaRPr>
          </a:p>
          <a:p>
            <a:r>
              <a:rPr lang="de-AT" b="0" dirty="0" err="1">
                <a:effectLst/>
                <a:latin typeface="Jubilat"/>
              </a:rPr>
              <a:t>What</a:t>
            </a:r>
            <a:r>
              <a:rPr lang="de-AT" b="0" dirty="0">
                <a:effectLst/>
                <a:latin typeface="Jubilat"/>
              </a:rPr>
              <a:t> do </a:t>
            </a:r>
            <a:r>
              <a:rPr lang="de-AT" b="0" dirty="0" err="1">
                <a:effectLst/>
                <a:latin typeface="Jubilat"/>
              </a:rPr>
              <a:t>you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need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to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learn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about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your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challenge</a:t>
            </a:r>
            <a:r>
              <a:rPr lang="de-AT" b="0" dirty="0">
                <a:effectLst/>
                <a:latin typeface="Jubilat"/>
              </a:rPr>
              <a:t>? </a:t>
            </a:r>
          </a:p>
          <a:p>
            <a:r>
              <a:rPr lang="de-AT" b="0" dirty="0" err="1">
                <a:effectLst/>
                <a:latin typeface="Jubilat"/>
              </a:rPr>
              <a:t>What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are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you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hoping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to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understand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about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people’s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motivations</a:t>
            </a:r>
            <a:r>
              <a:rPr lang="de-AT" b="0" dirty="0">
                <a:effectLst/>
                <a:latin typeface="Jubilat"/>
              </a:rPr>
              <a:t> and </a:t>
            </a:r>
            <a:r>
              <a:rPr lang="de-AT" b="0" dirty="0" err="1">
                <a:effectLst/>
                <a:latin typeface="Jubilat"/>
              </a:rPr>
              <a:t>frustrations</a:t>
            </a:r>
            <a:r>
              <a:rPr lang="de-AT" b="0" dirty="0">
                <a:effectLst/>
                <a:latin typeface="Jubilat"/>
              </a:rPr>
              <a:t>? </a:t>
            </a:r>
          </a:p>
          <a:p>
            <a:r>
              <a:rPr lang="de-AT" b="0" dirty="0" err="1">
                <a:effectLst/>
                <a:latin typeface="Jubilat"/>
              </a:rPr>
              <a:t>What</a:t>
            </a:r>
            <a:r>
              <a:rPr lang="de-AT" b="0" dirty="0">
                <a:effectLst/>
                <a:latin typeface="Jubilat"/>
              </a:rPr>
              <a:t> do </a:t>
            </a:r>
            <a:r>
              <a:rPr lang="de-AT" b="0" dirty="0" err="1">
                <a:effectLst/>
                <a:latin typeface="Jubilat"/>
              </a:rPr>
              <a:t>you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want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to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learn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about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their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activities</a:t>
            </a:r>
            <a:r>
              <a:rPr lang="de-AT" b="0" dirty="0">
                <a:effectLst/>
                <a:latin typeface="Jubilat"/>
              </a:rPr>
              <a:t>? </a:t>
            </a:r>
          </a:p>
          <a:p>
            <a:r>
              <a:rPr lang="de-AT" b="0" dirty="0" err="1">
                <a:effectLst/>
                <a:latin typeface="Jubilat"/>
              </a:rPr>
              <a:t>Is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the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role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they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play</a:t>
            </a:r>
            <a:r>
              <a:rPr lang="de-AT" b="0" dirty="0">
                <a:effectLst/>
                <a:latin typeface="Jubilat"/>
              </a:rPr>
              <a:t> in </a:t>
            </a:r>
            <a:r>
              <a:rPr lang="de-AT" b="0" dirty="0" err="1">
                <a:effectLst/>
                <a:latin typeface="Jubilat"/>
              </a:rPr>
              <a:t>their</a:t>
            </a:r>
            <a:r>
              <a:rPr lang="de-AT" b="0" dirty="0">
                <a:effectLst/>
                <a:latin typeface="Jubilat"/>
              </a:rPr>
              <a:t> network </a:t>
            </a:r>
            <a:r>
              <a:rPr lang="de-AT" b="0" dirty="0" err="1">
                <a:effectLst/>
                <a:latin typeface="Jubilat"/>
              </a:rPr>
              <a:t>of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importance</a:t>
            </a:r>
            <a:r>
              <a:rPr lang="de-AT" b="0" dirty="0">
                <a:effectLst/>
                <a:latin typeface="Jubilat"/>
              </a:rPr>
              <a:t>? </a:t>
            </a:r>
          </a:p>
          <a:p>
            <a:endParaRPr lang="de-AT" dirty="0">
              <a:latin typeface="Jubilat"/>
            </a:endParaRPr>
          </a:p>
          <a:p>
            <a:r>
              <a:rPr lang="de-AT" b="1" dirty="0" err="1">
                <a:effectLst/>
                <a:latin typeface="Jubilat"/>
              </a:rPr>
              <a:t>Develop</a:t>
            </a:r>
            <a:r>
              <a:rPr lang="de-AT" b="1" dirty="0">
                <a:effectLst/>
                <a:latin typeface="Jubilat"/>
              </a:rPr>
              <a:t> </a:t>
            </a:r>
            <a:r>
              <a:rPr lang="de-AT" b="1" dirty="0" err="1">
                <a:effectLst/>
                <a:latin typeface="Jubilat"/>
              </a:rPr>
              <a:t>questions</a:t>
            </a:r>
            <a:r>
              <a:rPr lang="de-AT" b="1" dirty="0">
                <a:effectLst/>
                <a:latin typeface="Jubilat"/>
              </a:rPr>
              <a:t> </a:t>
            </a:r>
            <a:endParaRPr lang="de-AT" dirty="0"/>
          </a:p>
          <a:p>
            <a:r>
              <a:rPr lang="de-AT" b="0" dirty="0" err="1">
                <a:effectLst/>
                <a:latin typeface="Jubilat"/>
              </a:rPr>
              <a:t>Formulate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questions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that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explore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these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topics</a:t>
            </a:r>
            <a:r>
              <a:rPr lang="de-AT" b="0" dirty="0">
                <a:effectLst/>
                <a:latin typeface="Jubilat"/>
              </a:rPr>
              <a:t>. Frame </a:t>
            </a:r>
            <a:r>
              <a:rPr lang="de-AT" b="0" dirty="0" err="1">
                <a:effectLst/>
                <a:latin typeface="Jubilat"/>
              </a:rPr>
              <a:t>them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as</a:t>
            </a:r>
            <a:r>
              <a:rPr lang="de-AT" b="0" dirty="0">
                <a:effectLst/>
                <a:latin typeface="Jubilat"/>
              </a:rPr>
              <a:t> open-</a:t>
            </a:r>
            <a:r>
              <a:rPr lang="de-AT" b="0" dirty="0" err="1">
                <a:effectLst/>
                <a:latin typeface="Jubilat"/>
              </a:rPr>
              <a:t>ended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questions</a:t>
            </a:r>
            <a:r>
              <a:rPr lang="de-AT" b="0" dirty="0">
                <a:effectLst/>
                <a:latin typeface="Jubilat"/>
              </a:rPr>
              <a:t>, such </a:t>
            </a:r>
            <a:r>
              <a:rPr lang="de-AT" b="0" dirty="0" err="1">
                <a:effectLst/>
                <a:latin typeface="Jubilat"/>
              </a:rPr>
              <a:t>as</a:t>
            </a:r>
            <a:r>
              <a:rPr lang="de-AT" b="0" dirty="0">
                <a:effectLst/>
                <a:latin typeface="Jubilat"/>
              </a:rPr>
              <a:t>: </a:t>
            </a:r>
            <a:endParaRPr lang="de-AT" dirty="0"/>
          </a:p>
          <a:p>
            <a:r>
              <a:rPr lang="de-AT" b="0" dirty="0">
                <a:effectLst/>
                <a:latin typeface="Jubilat"/>
              </a:rPr>
              <a:t>“Tell </a:t>
            </a:r>
            <a:r>
              <a:rPr lang="de-AT" b="0" dirty="0" err="1">
                <a:effectLst/>
                <a:latin typeface="Jubilat"/>
              </a:rPr>
              <a:t>me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about</a:t>
            </a:r>
            <a:r>
              <a:rPr lang="de-AT" b="0" dirty="0">
                <a:effectLst/>
                <a:latin typeface="Jubilat"/>
              </a:rPr>
              <a:t> an </a:t>
            </a:r>
            <a:r>
              <a:rPr lang="de-AT" b="0" dirty="0" err="1">
                <a:effectLst/>
                <a:latin typeface="Jubilat"/>
              </a:rPr>
              <a:t>experience</a:t>
            </a:r>
            <a:r>
              <a:rPr lang="de-AT" b="0" dirty="0">
                <a:effectLst/>
                <a:latin typeface="Jubilat"/>
              </a:rPr>
              <a:t>...” </a:t>
            </a:r>
            <a:endParaRPr lang="de-AT" dirty="0"/>
          </a:p>
          <a:p>
            <a:r>
              <a:rPr lang="de-AT" b="0" dirty="0">
                <a:effectLst/>
                <a:latin typeface="Jubilat"/>
              </a:rPr>
              <a:t>“</a:t>
            </a:r>
            <a:r>
              <a:rPr lang="de-AT" b="0" dirty="0" err="1">
                <a:effectLst/>
                <a:latin typeface="Jubilat"/>
              </a:rPr>
              <a:t>What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are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the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best</a:t>
            </a:r>
            <a:r>
              <a:rPr lang="de-AT" b="0" dirty="0">
                <a:effectLst/>
                <a:latin typeface="Jubilat"/>
              </a:rPr>
              <a:t>/</a:t>
            </a:r>
            <a:r>
              <a:rPr lang="de-AT" b="0" dirty="0" err="1">
                <a:effectLst/>
                <a:latin typeface="Jubilat"/>
              </a:rPr>
              <a:t>worst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parts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about</a:t>
            </a:r>
            <a:r>
              <a:rPr lang="de-AT" b="0" dirty="0">
                <a:effectLst/>
                <a:latin typeface="Jubilat"/>
              </a:rPr>
              <a:t>...?” </a:t>
            </a:r>
            <a:endParaRPr lang="de-AT" dirty="0"/>
          </a:p>
          <a:p>
            <a:r>
              <a:rPr lang="de-AT" b="0" dirty="0">
                <a:effectLst/>
                <a:latin typeface="Jubilat"/>
              </a:rPr>
              <a:t>“Can </a:t>
            </a:r>
            <a:r>
              <a:rPr lang="de-AT" b="0" dirty="0" err="1">
                <a:effectLst/>
                <a:latin typeface="Jubilat"/>
              </a:rPr>
              <a:t>you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help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me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understand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more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about</a:t>
            </a:r>
            <a:r>
              <a:rPr lang="de-AT" b="0" dirty="0">
                <a:effectLst/>
                <a:latin typeface="Jubilat"/>
              </a:rPr>
              <a:t>...?” </a:t>
            </a:r>
          </a:p>
          <a:p>
            <a:endParaRPr lang="de-AT" dirty="0">
              <a:latin typeface="Jubilat"/>
            </a:endParaRPr>
          </a:p>
          <a:p>
            <a:r>
              <a:rPr lang="de-AT" b="1" dirty="0" err="1">
                <a:latin typeface="Jubilat"/>
              </a:rPr>
              <a:t>Organize</a:t>
            </a:r>
            <a:r>
              <a:rPr lang="de-AT" b="1" dirty="0">
                <a:latin typeface="Jubilat"/>
              </a:rPr>
              <a:t> </a:t>
            </a:r>
            <a:r>
              <a:rPr lang="de-AT" b="1" dirty="0" err="1">
                <a:latin typeface="Jubilat"/>
              </a:rPr>
              <a:t>your</a:t>
            </a:r>
            <a:r>
              <a:rPr lang="de-AT" b="1" dirty="0">
                <a:latin typeface="Jubilat"/>
              </a:rPr>
              <a:t> </a:t>
            </a:r>
            <a:r>
              <a:rPr lang="de-AT" b="1" dirty="0" err="1">
                <a:latin typeface="Jubilat"/>
              </a:rPr>
              <a:t>questions</a:t>
            </a:r>
            <a:endParaRPr lang="de-AT" b="1" dirty="0">
              <a:latin typeface="Jubilat"/>
            </a:endParaRPr>
          </a:p>
          <a:p>
            <a:r>
              <a:rPr lang="de-AT" b="0" dirty="0">
                <a:effectLst/>
                <a:latin typeface="Jubilat"/>
              </a:rPr>
              <a:t>Start </a:t>
            </a:r>
            <a:r>
              <a:rPr lang="de-AT" b="0" dirty="0" err="1">
                <a:effectLst/>
                <a:latin typeface="Jubilat"/>
              </a:rPr>
              <a:t>specific</a:t>
            </a:r>
            <a:r>
              <a:rPr lang="de-AT" b="0" dirty="0">
                <a:effectLst/>
                <a:latin typeface="Jubilat"/>
              </a:rPr>
              <a:t>: </a:t>
            </a:r>
            <a:r>
              <a:rPr lang="de-AT" b="0" dirty="0" err="1">
                <a:effectLst/>
                <a:latin typeface="Jubilat"/>
              </a:rPr>
              <a:t>begin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with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questions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your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participants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are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comfortable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answering</a:t>
            </a:r>
            <a:r>
              <a:rPr lang="de-AT" b="0" dirty="0">
                <a:effectLst/>
                <a:latin typeface="Jubilat"/>
              </a:rPr>
              <a:t>. </a:t>
            </a:r>
            <a:endParaRPr lang="de-AT" dirty="0"/>
          </a:p>
          <a:p>
            <a:r>
              <a:rPr lang="de-AT" b="0" dirty="0">
                <a:effectLst/>
                <a:latin typeface="Jubilat"/>
              </a:rPr>
              <a:t>Go </a:t>
            </a:r>
            <a:r>
              <a:rPr lang="de-AT" b="0" dirty="0" err="1">
                <a:effectLst/>
                <a:latin typeface="Jubilat"/>
              </a:rPr>
              <a:t>broad</a:t>
            </a:r>
            <a:r>
              <a:rPr lang="de-AT" b="0" dirty="0">
                <a:effectLst/>
                <a:latin typeface="Jubilat"/>
              </a:rPr>
              <a:t>: </a:t>
            </a:r>
            <a:r>
              <a:rPr lang="de-AT" b="0" dirty="0" err="1">
                <a:effectLst/>
                <a:latin typeface="Jubilat"/>
              </a:rPr>
              <a:t>ask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more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profound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questions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about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hopes</a:t>
            </a:r>
            <a:r>
              <a:rPr lang="de-AT" b="0" dirty="0">
                <a:effectLst/>
                <a:latin typeface="Jubilat"/>
              </a:rPr>
              <a:t>, </a:t>
            </a:r>
            <a:r>
              <a:rPr lang="de-AT" b="0" dirty="0" err="1">
                <a:effectLst/>
                <a:latin typeface="Jubilat"/>
              </a:rPr>
              <a:t>fears</a:t>
            </a:r>
            <a:r>
              <a:rPr lang="de-AT" b="0" dirty="0">
                <a:effectLst/>
                <a:latin typeface="Jubilat"/>
              </a:rPr>
              <a:t> and </a:t>
            </a:r>
            <a:r>
              <a:rPr lang="de-AT" b="0" dirty="0" err="1">
                <a:effectLst/>
                <a:latin typeface="Jubilat"/>
              </a:rPr>
              <a:t>ambitions</a:t>
            </a:r>
            <a:r>
              <a:rPr lang="de-AT" b="0" dirty="0">
                <a:effectLst/>
                <a:latin typeface="Jubilat"/>
              </a:rPr>
              <a:t>. </a:t>
            </a:r>
            <a:endParaRPr lang="de-AT" dirty="0"/>
          </a:p>
          <a:p>
            <a:r>
              <a:rPr lang="de-AT" b="0" dirty="0">
                <a:effectLst/>
                <a:latin typeface="Jubilat"/>
              </a:rPr>
              <a:t>Probe </a:t>
            </a:r>
            <a:r>
              <a:rPr lang="de-AT" b="0" dirty="0" err="1">
                <a:effectLst/>
                <a:latin typeface="Jubilat"/>
              </a:rPr>
              <a:t>deep</a:t>
            </a:r>
            <a:r>
              <a:rPr lang="de-AT" b="0" dirty="0">
                <a:effectLst/>
                <a:latin typeface="Jubilat"/>
              </a:rPr>
              <a:t>: </a:t>
            </a:r>
            <a:r>
              <a:rPr lang="de-AT" b="0" dirty="0" err="1">
                <a:effectLst/>
                <a:latin typeface="Jubilat"/>
              </a:rPr>
              <a:t>explore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your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challenge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or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any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interesting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theme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you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picked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up</a:t>
            </a:r>
            <a:r>
              <a:rPr lang="de-AT" b="0" dirty="0">
                <a:effectLst/>
                <a:latin typeface="Jubilat"/>
              </a:rPr>
              <a:t> on </a:t>
            </a:r>
            <a:r>
              <a:rPr lang="de-AT" b="0" dirty="0" err="1">
                <a:effectLst/>
                <a:latin typeface="Jubilat"/>
              </a:rPr>
              <a:t>during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the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conversation</a:t>
            </a:r>
            <a:r>
              <a:rPr lang="de-AT" b="0" dirty="0">
                <a:effectLst/>
                <a:latin typeface="Jubilat"/>
              </a:rPr>
              <a:t> in </a:t>
            </a:r>
            <a:r>
              <a:rPr lang="de-AT" b="0" dirty="0" err="1">
                <a:effectLst/>
                <a:latin typeface="Jubilat"/>
              </a:rPr>
              <a:t>more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depth</a:t>
            </a:r>
            <a:r>
              <a:rPr lang="de-AT" b="0" dirty="0">
                <a:effectLst/>
                <a:latin typeface="Jubilat"/>
              </a:rPr>
              <a:t>. </a:t>
            </a:r>
            <a:r>
              <a:rPr lang="de-AT" b="0" dirty="0" err="1">
                <a:effectLst/>
                <a:latin typeface="Jubilat"/>
              </a:rPr>
              <a:t>Consider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prompting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thoughts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with</a:t>
            </a:r>
            <a:r>
              <a:rPr lang="de-AT" b="0" dirty="0">
                <a:effectLst/>
                <a:latin typeface="Jubilat"/>
              </a:rPr>
              <a:t> “</a:t>
            </a:r>
            <a:r>
              <a:rPr lang="de-AT" b="0" dirty="0" err="1">
                <a:effectLst/>
                <a:latin typeface="Jubilat"/>
              </a:rPr>
              <a:t>what</a:t>
            </a:r>
            <a:r>
              <a:rPr lang="de-AT" b="0" dirty="0">
                <a:effectLst/>
                <a:latin typeface="Jubilat"/>
              </a:rPr>
              <a:t> </a:t>
            </a:r>
            <a:r>
              <a:rPr lang="de-AT" b="0" dirty="0" err="1">
                <a:effectLst/>
                <a:latin typeface="Jubilat"/>
              </a:rPr>
              <a:t>if</a:t>
            </a:r>
            <a:r>
              <a:rPr lang="de-AT" b="0" dirty="0">
                <a:effectLst/>
                <a:latin typeface="Jubilat"/>
              </a:rPr>
              <a:t>” </a:t>
            </a:r>
            <a:r>
              <a:rPr lang="de-AT" b="0" dirty="0" err="1">
                <a:effectLst/>
                <a:latin typeface="Jubilat"/>
              </a:rPr>
              <a:t>scenarios</a:t>
            </a:r>
            <a:r>
              <a:rPr lang="de-AT" b="0" dirty="0">
                <a:effectLst/>
                <a:latin typeface="Jubilat"/>
              </a:rPr>
              <a:t>. </a:t>
            </a:r>
          </a:p>
          <a:p>
            <a:endParaRPr lang="de-AT" dirty="0"/>
          </a:p>
          <a:p>
            <a:endParaRPr lang="de-AT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65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04B684-06C3-ABEF-598C-903525D6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726" y="721550"/>
            <a:ext cx="9456420" cy="541102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>
              <a:buFontTx/>
              <a:buChar char="-"/>
            </a:pPr>
            <a:endParaRPr lang="de-DE" sz="2000" b="1" dirty="0"/>
          </a:p>
          <a:p>
            <a:pPr>
              <a:buFontTx/>
              <a:buChar char="-"/>
            </a:pPr>
            <a:endParaRPr lang="de-DE" sz="2000" b="1" dirty="0"/>
          </a:p>
        </p:txBody>
      </p:sp>
      <p:pic>
        <p:nvPicPr>
          <p:cNvPr id="6" name="Grafik 5" descr="Ein Bild, das Text, dunkel, Elektronik, Licht enthält.&#10;&#10;Automatisch generierte Beschreibung">
            <a:extLst>
              <a:ext uri="{FF2B5EF4-FFF2-40B4-BE49-F238E27FC236}">
                <a16:creationId xmlns:a16="http://schemas.microsoft.com/office/drawing/2014/main" id="{F6AEBAEB-5E26-DA2A-3472-8E83285A0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96" y="3641535"/>
            <a:ext cx="4064001" cy="31305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420DE05-0C64-B2CF-201C-6DC36C825DF5}"/>
              </a:ext>
            </a:extLst>
          </p:cNvPr>
          <p:cNvSpPr txBox="1"/>
          <p:nvPr/>
        </p:nvSpPr>
        <p:spPr>
          <a:xfrm>
            <a:off x="646176" y="1182624"/>
            <a:ext cx="9253752" cy="2814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u="sng" dirty="0"/>
              <a:t>Next </a:t>
            </a:r>
            <a:r>
              <a:rPr lang="de-DE" sz="2000" u="sng" dirty="0" err="1"/>
              <a:t>step</a:t>
            </a:r>
            <a:r>
              <a:rPr lang="de-DE" sz="2000" u="sng" dirty="0"/>
              <a:t>: </a:t>
            </a:r>
            <a:r>
              <a:rPr lang="de-DE" sz="2000" u="sng" dirty="0" err="1"/>
              <a:t>Empathy</a:t>
            </a:r>
            <a:r>
              <a:rPr lang="de-DE" sz="2000" u="sng" dirty="0"/>
              <a:t> </a:t>
            </a:r>
            <a:r>
              <a:rPr lang="de-DE" sz="2000" u="sng" dirty="0" err="1"/>
              <a:t>map</a:t>
            </a:r>
            <a:r>
              <a:rPr lang="de-DE" sz="2000" u="sng" dirty="0"/>
              <a:t> / </a:t>
            </a:r>
            <a:r>
              <a:rPr lang="de-DE" sz="2000" u="sng" dirty="0" err="1"/>
              <a:t>user</a:t>
            </a:r>
            <a:r>
              <a:rPr lang="de-DE" sz="2000" u="sng" dirty="0"/>
              <a:t> </a:t>
            </a:r>
            <a:r>
              <a:rPr lang="de-DE" sz="2000" u="sng" dirty="0" err="1"/>
              <a:t>stories</a:t>
            </a:r>
            <a:endParaRPr lang="de-DE" sz="2000" u="sng" dirty="0"/>
          </a:p>
          <a:p>
            <a:pPr>
              <a:lnSpc>
                <a:spcPct val="150000"/>
              </a:lnSpc>
            </a:pPr>
            <a:endParaRPr lang="de-DE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/>
              <a:t>Keep in </a:t>
            </a:r>
            <a:r>
              <a:rPr lang="de-DE" sz="2000" dirty="0" err="1"/>
              <a:t>mind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looking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qualitative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/>
              <a:t>Create / </a:t>
            </a:r>
            <a:r>
              <a:rPr lang="de-DE" sz="2000" dirty="0" err="1"/>
              <a:t>fill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empathy</a:t>
            </a:r>
            <a:r>
              <a:rPr lang="de-DE" sz="2000" dirty="0"/>
              <a:t> </a:t>
            </a:r>
            <a:r>
              <a:rPr lang="de-DE" sz="2000" dirty="0" err="1"/>
              <a:t>map</a:t>
            </a:r>
            <a:endParaRPr lang="de-DE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: </a:t>
            </a:r>
            <a:r>
              <a:rPr lang="de-DE" sz="2000" dirty="0">
                <a:hlinkClick r:id="rId3"/>
              </a:rPr>
              <a:t>https://spin.atomicobject.com/2022/06/02/design-thinking-empathy-map/</a:t>
            </a:r>
            <a:r>
              <a:rPr lang="de-DE" sz="20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5946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CA65F35-B215-7A4F-A4F6-9163C6909C6D}"/>
              </a:ext>
            </a:extLst>
          </p:cNvPr>
          <p:cNvSpPr txBox="1"/>
          <p:nvPr/>
        </p:nvSpPr>
        <p:spPr>
          <a:xfrm>
            <a:off x="598213" y="313182"/>
            <a:ext cx="7641644" cy="729430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b="1" dirty="0"/>
              <a:t>Tasks </a:t>
            </a:r>
            <a:r>
              <a:rPr lang="de-DE" b="1" dirty="0" err="1"/>
              <a:t>until</a:t>
            </a:r>
            <a:r>
              <a:rPr lang="de-DE" b="1" dirty="0"/>
              <a:t> </a:t>
            </a:r>
            <a:r>
              <a:rPr lang="de-DE" b="1" dirty="0" err="1"/>
              <a:t>next</a:t>
            </a:r>
            <a:r>
              <a:rPr lang="de-DE" b="1" dirty="0"/>
              <a:t> </a:t>
            </a:r>
            <a:r>
              <a:rPr lang="de-DE" b="1" dirty="0" err="1"/>
              <a:t>week</a:t>
            </a:r>
            <a:endParaRPr lang="de-DE" b="1" dirty="0"/>
          </a:p>
          <a:p>
            <a:endParaRPr lang="de-DE" dirty="0"/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u="sng" dirty="0" err="1"/>
              <a:t>Build</a:t>
            </a:r>
            <a:r>
              <a:rPr lang="de-DE" u="sng" dirty="0"/>
              <a:t> a </a:t>
            </a:r>
            <a:r>
              <a:rPr lang="de-DE" u="sng" dirty="0" err="1"/>
              <a:t>question</a:t>
            </a:r>
            <a:r>
              <a:rPr lang="de-DE" u="sng" dirty="0"/>
              <a:t> </a:t>
            </a:r>
            <a:r>
              <a:rPr lang="de-DE" u="sng" dirty="0" err="1"/>
              <a:t>guide</a:t>
            </a:r>
            <a:r>
              <a:rPr lang="de-DE" u="sng" dirty="0"/>
              <a:t> /</a:t>
            </a:r>
            <a:r>
              <a:rPr lang="de-DE" u="sng" dirty="0" err="1"/>
              <a:t>create</a:t>
            </a:r>
            <a:r>
              <a:rPr lang="de-DE" u="sng" dirty="0"/>
              <a:t> a </a:t>
            </a:r>
            <a:r>
              <a:rPr lang="de-DE" u="sng" dirty="0" err="1"/>
              <a:t>questionnaire</a:t>
            </a:r>
            <a:endParaRPr lang="de-DE" u="sng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à"/>
            </a:pPr>
            <a:r>
              <a:rPr lang="de-DE" dirty="0" err="1">
                <a:sym typeface="Wingdings" pitchFamily="2" charset="2"/>
              </a:rPr>
              <a:t>Develope</a:t>
            </a:r>
            <a:r>
              <a:rPr lang="de-DE" dirty="0">
                <a:sym typeface="Wingdings" pitchFamily="2" charset="2"/>
              </a:rPr>
              <a:t> a </a:t>
            </a:r>
            <a:r>
              <a:rPr lang="de-DE" dirty="0" err="1">
                <a:sym typeface="Wingdings" pitchFamily="2" charset="2"/>
              </a:rPr>
              <a:t>questionnaire</a:t>
            </a:r>
            <a:r>
              <a:rPr lang="de-DE" dirty="0">
                <a:sym typeface="Wingdings" pitchFamily="2" charset="2"/>
              </a:rPr>
              <a:t> / </a:t>
            </a:r>
            <a:r>
              <a:rPr lang="de-DE" dirty="0" err="1">
                <a:sym typeface="Wingdings" pitchFamily="2" charset="2"/>
              </a:rPr>
              <a:t>guide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together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as</a:t>
            </a:r>
            <a:r>
              <a:rPr lang="de-DE" b="1" dirty="0">
                <a:sym typeface="Wingdings" pitchFamily="2" charset="2"/>
              </a:rPr>
              <a:t> a </a:t>
            </a:r>
            <a:r>
              <a:rPr lang="de-DE" b="1" dirty="0" err="1">
                <a:sym typeface="Wingdings" pitchFamily="2" charset="2"/>
              </a:rPr>
              <a:t>team</a:t>
            </a:r>
            <a:endParaRPr lang="de-DE" b="1" dirty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à"/>
            </a:pPr>
            <a:r>
              <a:rPr lang="de-DE" dirty="0" err="1">
                <a:sym typeface="Wingdings" pitchFamily="2" charset="2"/>
              </a:rPr>
              <a:t>Meet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up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collect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questions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structure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them</a:t>
            </a:r>
            <a:endParaRPr lang="de-DE" dirty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à"/>
            </a:pPr>
            <a:r>
              <a:rPr lang="de-DE" dirty="0" err="1">
                <a:sym typeface="Wingdings" pitchFamily="2" charset="2"/>
              </a:rPr>
              <a:t>Decide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format</a:t>
            </a:r>
            <a:r>
              <a:rPr lang="de-DE" dirty="0">
                <a:sym typeface="Wingdings" pitchFamily="2" charset="2"/>
              </a:rPr>
              <a:t> / </a:t>
            </a:r>
            <a:r>
              <a:rPr lang="de-DE" dirty="0" err="1">
                <a:sym typeface="Wingdings" pitchFamily="2" charset="2"/>
              </a:rPr>
              <a:t>how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to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reach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people</a:t>
            </a:r>
            <a:endParaRPr lang="de-DE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u="sng" dirty="0" err="1"/>
              <a:t>Apply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 send out </a:t>
            </a:r>
            <a:r>
              <a:rPr lang="de-DE" dirty="0" err="1">
                <a:sym typeface="Wingdings" pitchFamily="2" charset="2"/>
              </a:rPr>
              <a:t>survey</a:t>
            </a:r>
            <a:r>
              <a:rPr lang="de-DE" dirty="0">
                <a:sym typeface="Wingdings" pitchFamily="2" charset="2"/>
              </a:rPr>
              <a:t> / </a:t>
            </a:r>
            <a:r>
              <a:rPr lang="de-DE" dirty="0" err="1">
                <a:sym typeface="Wingdings" pitchFamily="2" charset="2"/>
              </a:rPr>
              <a:t>start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your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interviews</a:t>
            </a:r>
            <a:endParaRPr lang="de-DE" dirty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à"/>
            </a:pPr>
            <a:r>
              <a:rPr lang="de-DE" b="1" dirty="0">
                <a:sym typeface="Wingdings" pitchFamily="2" charset="2"/>
              </a:rPr>
              <a:t>Individual </a:t>
            </a:r>
            <a:r>
              <a:rPr lang="de-DE" b="1" dirty="0" err="1">
                <a:sym typeface="Wingdings" pitchFamily="2" charset="2"/>
              </a:rPr>
              <a:t>task</a:t>
            </a:r>
            <a:endParaRPr lang="de-DE" b="1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de-DE" b="1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de-DE" u="sng" dirty="0">
                <a:sym typeface="Wingdings" pitchFamily="2" charset="2"/>
              </a:rPr>
              <a:t>Analyze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Take a </a:t>
            </a:r>
            <a:r>
              <a:rPr lang="de-DE" dirty="0" err="1">
                <a:sym typeface="Wingdings" pitchFamily="2" charset="2"/>
              </a:rPr>
              <a:t>look</a:t>
            </a:r>
            <a:r>
              <a:rPr lang="de-DE" dirty="0">
                <a:sym typeface="Wingdings" pitchFamily="2" charset="2"/>
              </a:rPr>
              <a:t> at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results</a:t>
            </a:r>
            <a:r>
              <a:rPr lang="de-DE" dirty="0">
                <a:sym typeface="Wingdings" pitchFamily="2" charset="2"/>
              </a:rPr>
              <a:t> and </a:t>
            </a:r>
            <a:r>
              <a:rPr lang="de-DE" dirty="0" err="1">
                <a:sym typeface="Wingdings" pitchFamily="2" charset="2"/>
              </a:rPr>
              <a:t>create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empathy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maps</a:t>
            </a:r>
            <a:r>
              <a:rPr lang="de-DE" dirty="0">
                <a:sym typeface="Wingdings" pitchFamily="2" charset="2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  <a:hlinkClick r:id="rId2"/>
              </a:rPr>
              <a:t>https://spin.atomicobject.com/2022/06/02/design-thinking-empathy-map/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endParaRPr lang="de-DE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8AC8D0-7E73-CA07-44D0-1A3D42589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97" y="313182"/>
            <a:ext cx="3569553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2EDA3F757ABF4A8E5F2A0E6E0E11E8" ma:contentTypeVersion="2" ma:contentTypeDescription="Ein neues Dokument erstellen." ma:contentTypeScope="" ma:versionID="735b87e6f6c8492ea4bf12b2be917d44">
  <xsd:schema xmlns:xsd="http://www.w3.org/2001/XMLSchema" xmlns:xs="http://www.w3.org/2001/XMLSchema" xmlns:p="http://schemas.microsoft.com/office/2006/metadata/properties" xmlns:ns2="fadbe1ad-3b1b-41d0-80a6-ea1506d4d622" targetNamespace="http://schemas.microsoft.com/office/2006/metadata/properties" ma:root="true" ma:fieldsID="1101b5b86586921716ea696fa1b02151" ns2:_="">
    <xsd:import namespace="fadbe1ad-3b1b-41d0-80a6-ea1506d4d6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be1ad-3b1b-41d0-80a6-ea1506d4d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646030-C91E-41D1-9380-BE62DB5B3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be1ad-3b1b-41d0-80a6-ea1506d4d6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F34E0D-4865-45BA-BA4D-06CEC7F7E1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EC1F83C-E9A6-4C07-8D0B-E1B76E8F2E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Macintosh PowerPoint</Application>
  <PresentationFormat>Breitbild</PresentationFormat>
  <Paragraphs>159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Jubilat</vt:lpstr>
      <vt:lpstr>Wingdings</vt:lpstr>
      <vt:lpstr>Office</vt:lpstr>
      <vt:lpstr>Build and strengthen communities  -  How to use public space to empower participation and collectiveness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Living Lab 08 &amp; 09  Build and strengthen communities  -  How to use public space to empower participation and collectiveness </dc:title>
  <dc:creator>Kastner Lena</dc:creator>
  <cp:lastModifiedBy>Kastner Lena</cp:lastModifiedBy>
  <cp:revision>226</cp:revision>
  <dcterms:created xsi:type="dcterms:W3CDTF">2023-02-27T19:46:59Z</dcterms:created>
  <dcterms:modified xsi:type="dcterms:W3CDTF">2023-04-19T08:35:14Z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0x010100632EDA3F757ABF4A8E5F2A0E6E0E11E8</vt:lpwstr>
  </property>
</Properties>
</file>