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71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DEB32-BC53-6FF8-35A9-FBA5AAF2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A40932-CE42-348B-AA0A-D2586832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AE797-FFA3-E26F-40F5-6FE6FFE6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46DB6-E8E6-692A-2476-23E2CD58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7645EE-FDB3-03F2-3B5E-EF5888C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90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36FD8-C65F-AEB9-A9B3-FE432BFA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1B3E65-EDAB-30F6-84E9-E6B6CF2B7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502893-D159-D4A8-8CBE-0EEFB39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807C4-FC20-C004-A0C1-1325EA88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6D453-7C69-325E-5BD5-78D3CD2E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33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A996A0-40D6-616D-E513-5BC6E53CA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C8D30C-1547-B741-CEC8-19AC17ED4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6C217E-924A-6790-A0A0-F9FF0F08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7034B8-B04C-93DC-8A4D-A0F47D08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F89E6-34D1-173E-D696-CC6B06E1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722A5-D942-063B-F753-D9D0F2D3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55C5B-D5A0-F0DF-A71F-2E2A21EA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A49E6-346C-1C0F-7047-FAF680E8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A3B5E-2E78-F6F7-3337-D3FE6CF2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239F00-7F5E-80B8-F339-6D06F78D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C4DF1-5DB7-EB5C-FE59-A2E7EBF5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B22276-CA39-C46D-A3AE-87EF85A8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3AF4CF-5E9E-8CE5-CA92-D212B041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0DC82F-5FB9-2758-CFDB-278E7EF1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C1673E-83B2-1D08-2707-49D8772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7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8156-BEAD-AD92-6642-1A4A3CEF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F104F-58FE-7867-2230-B6BEB05D8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0135FD-10CF-8EBE-2F51-8B3BF3C8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8A964-80A9-EE13-FD7B-8199AF9E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922AAB-5738-6F6E-67DB-D27F680E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6FAE68-697A-1C80-2865-E2C4B66C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70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4B5EB-B4E7-45AC-E3CE-5F7E4E0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E9CAB9-7124-BBFF-AE60-362252D4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00E17A-C4C3-EB5D-C410-43F13D46D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EE6BCF-FF75-A93D-E8B0-E54590E4E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76644D-D61B-4BE6-F6BC-A84B01FB5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E689D1-BD7E-DFCC-013B-CA62B5E6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36749-76C7-F27C-0164-E99B6D8B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EB4609-8934-642A-AC52-697F502B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84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5FFEE-5347-6CF5-FA83-BE94BF72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9AEEA1-822F-6AC3-8670-E2B8FCFD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BB2F3E-6F39-34F3-91E4-8B5D4039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8651E0-AF12-4967-C37E-3FB4B3A8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7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74075C-580B-0851-59A2-5F565BB3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312AB5-C726-65AB-0AC6-A27B2EA4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D4CC07-859C-30C2-0890-C9AE81F8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4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ED94F-3247-CFDD-A359-156E27F5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97A91-AE76-D61A-FD2F-DCF28B85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16F1A4-CE7C-EA9F-CB19-15AFEC74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E01C55-5017-38DD-4218-59CCB5AF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4A50C7-0B7A-F6A9-31B1-A6FA33AA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B861B7-1A74-3649-2781-87D284A9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4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3639E-4B1C-DC71-CA7F-9C09876B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85D56D-EC08-4FF9-076C-9F23B64A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3ACBB3-24F5-C80A-C055-F08CE1E2F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05523E-0D9F-D8BC-C389-2B7B8F7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B138E-B1C3-FBF8-1A93-8DB19E30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C9613D-210F-6AC8-F4C6-A5641993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9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BB694D-1541-2AEE-4F8A-8265E186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70F97E-4F7D-9961-222B-F15B40FA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25A582-2D11-EA7E-91A5-7808796E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1C90-0AF0-E645-9CE1-8C5116A98E11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847122-40C5-10C1-1853-F5357EC2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9CABE3-5513-9B3A-7C36-745A938C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action-design.org/literature/topics/design-thinking" TargetMode="External"/><Relationship Id="rId3" Type="http://schemas.openxmlformats.org/officeDocument/2006/relationships/hyperlink" Target="https://pixabay.com/vectors/pixel-cells-video-recording-3976293/" TargetMode="External"/><Relationship Id="rId7" Type="http://schemas.openxmlformats.org/officeDocument/2006/relationships/hyperlink" Target="https://pixabay.com/vectors/pixel-cells-pixel-to-learn-3674122/" TargetMode="External"/><Relationship Id="rId2" Type="http://schemas.openxmlformats.org/officeDocument/2006/relationships/hyperlink" Target="https://pixabay.com/vectors/idea-visualization-line-art-39762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pixel-pixel-cells-path-landscape-3699343/" TargetMode="External"/><Relationship Id="rId5" Type="http://schemas.openxmlformats.org/officeDocument/2006/relationships/hyperlink" Target="https://pixabay.com/vectors/pixel-cells-seminar-conference-3974170/" TargetMode="External"/><Relationship Id="rId4" Type="http://schemas.openxmlformats.org/officeDocument/2006/relationships/hyperlink" Target="https://pixabay.com/vectors/pixel-cells-tutor-master-3974190/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AA0D93B9-814C-478C-500A-65D4D1CA7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2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B94975-9C22-AC39-EBBD-0ACC3DF71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158" y="2145792"/>
            <a:ext cx="4303018" cy="4303835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AT" sz="2800" b="0" i="0" u="none" strike="noStrike" dirty="0" err="1">
                <a:effectLst/>
                <a:latin typeface="+mn-lt"/>
              </a:rPr>
              <a:t>Build</a:t>
            </a:r>
            <a:r>
              <a:rPr lang="de-AT" sz="2800" b="0" i="0" u="none" strike="noStrike" dirty="0">
                <a:effectLst/>
                <a:latin typeface="+mn-lt"/>
              </a:rPr>
              <a:t> and </a:t>
            </a:r>
            <a:r>
              <a:rPr lang="de-AT" sz="2800" b="0" i="0" u="none" strike="noStrike" dirty="0" err="1">
                <a:effectLst/>
                <a:latin typeface="+mn-lt"/>
              </a:rPr>
              <a:t>strengthen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communities</a:t>
            </a:r>
            <a:r>
              <a:rPr lang="de-AT" sz="2800" b="0" i="0" u="none" strike="noStrike" dirty="0">
                <a:effectLst/>
                <a:latin typeface="+mn-lt"/>
              </a:rPr>
              <a:t> </a:t>
            </a:r>
            <a:br>
              <a:rPr lang="de-AT" sz="2800" b="0" i="0" u="none" strike="noStrike" dirty="0">
                <a:effectLst/>
                <a:latin typeface="+mn-lt"/>
              </a:rPr>
            </a:br>
            <a:r>
              <a:rPr lang="de-AT" sz="2800" dirty="0">
                <a:latin typeface="+mn-lt"/>
              </a:rPr>
              <a:t>- </a:t>
            </a:r>
            <a:br>
              <a:rPr lang="de-AT" sz="2800" dirty="0">
                <a:latin typeface="+mn-lt"/>
              </a:rPr>
            </a:br>
            <a:r>
              <a:rPr lang="de-AT" sz="2800" b="0" i="0" u="none" strike="noStrike" dirty="0" err="1">
                <a:effectLst/>
                <a:latin typeface="+mn-lt"/>
              </a:rPr>
              <a:t>How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to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use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public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space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to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empower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participation</a:t>
            </a:r>
            <a:r>
              <a:rPr lang="de-AT" sz="2800" b="0" i="0" u="none" strike="noStrike" dirty="0">
                <a:effectLst/>
                <a:latin typeface="+mn-lt"/>
              </a:rPr>
              <a:t> and </a:t>
            </a:r>
            <a:r>
              <a:rPr lang="de-AT" sz="2800" b="0" i="0" u="none" strike="noStrike" dirty="0" err="1">
                <a:effectLst/>
                <a:latin typeface="+mn-lt"/>
              </a:rPr>
              <a:t>collectiveness</a:t>
            </a:r>
            <a:br>
              <a:rPr lang="de-AT" sz="2400" b="0" i="0" u="none" strike="noStrike" dirty="0">
                <a:effectLst/>
                <a:latin typeface="+mn-lt"/>
              </a:rPr>
            </a:br>
            <a:endParaRPr lang="de-DE" sz="24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E892F1-D447-5001-CF96-C7C9CB9D1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58" y="539113"/>
            <a:ext cx="1799813" cy="3255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34509A7-1581-A414-DDD8-13C1B9C99328}"/>
              </a:ext>
            </a:extLst>
          </p:cNvPr>
          <p:cNvSpPr txBox="1"/>
          <p:nvPr/>
        </p:nvSpPr>
        <p:spPr>
          <a:xfrm>
            <a:off x="775902" y="1039556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I Living Lab 08</a:t>
            </a:r>
          </a:p>
        </p:txBody>
      </p:sp>
    </p:spTree>
    <p:extLst>
      <p:ext uri="{BB962C8B-B14F-4D97-AF65-F5344CB8AC3E}">
        <p14:creationId xmlns:p14="http://schemas.microsoft.com/office/powerpoint/2010/main" val="97476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1800EA-BD46-FE1F-8B0C-FEEA73165B90}"/>
              </a:ext>
            </a:extLst>
          </p:cNvPr>
          <p:cNvSpPr txBox="1"/>
          <p:nvPr/>
        </p:nvSpPr>
        <p:spPr>
          <a:xfrm>
            <a:off x="293712" y="176091"/>
            <a:ext cx="6547411" cy="8308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de-DE" sz="2000" dirty="0"/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The 5 steps in Stanford’s Design Thinking Model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 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Empathize: Connect with and understand the users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Define: Identify (reframe?) the core problems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Ideate: Brainstorm lots of ideas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Prototype: Narrow down the ideas and build prototypes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Test: Use the results to support decision making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  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Process of creative problem solving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non-linear process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user- / human-centered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challenge assumptions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rgbClr val="000000"/>
              </a:solidFill>
              <a:cs typeface="Calibri" panose="020F0502020204030204"/>
            </a:endParaRPr>
          </a:p>
          <a:p>
            <a:pPr algn="l" rtl="0">
              <a:lnSpc>
                <a:spcPct val="150000"/>
              </a:lnSpc>
            </a:pPr>
            <a:endParaRPr lang="de-DE" sz="2000" dirty="0"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BC34F2-9997-9B5E-3945-98EF8991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86" y="1278263"/>
            <a:ext cx="4927341" cy="14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Cursor Silhouette">
            <a:extLst>
              <a:ext uri="{FF2B5EF4-FFF2-40B4-BE49-F238E27FC236}">
                <a16:creationId xmlns:a16="http://schemas.microsoft.com/office/drawing/2014/main" id="{BD650AE2-0B84-6593-C571-991B1F2A5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6464" y="468874"/>
            <a:ext cx="914400" cy="91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EFFC97-4976-FE80-2A38-0231E4A3F965}"/>
              </a:ext>
            </a:extLst>
          </p:cNvPr>
          <p:cNvSpPr txBox="1"/>
          <p:nvPr/>
        </p:nvSpPr>
        <p:spPr>
          <a:xfrm>
            <a:off x="9282870" y="140573"/>
            <a:ext cx="2753956" cy="880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Check out </a:t>
            </a:r>
            <a:r>
              <a:rPr lang="de-DE" b="1" dirty="0" err="1">
                <a:highlight>
                  <a:srgbClr val="FFFF00"/>
                </a:highlight>
                <a:sym typeface="Wingdings" pitchFamily="2" charset="2"/>
              </a:rPr>
              <a:t>the</a:t>
            </a: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de-DE" b="1" dirty="0" err="1">
                <a:highlight>
                  <a:srgbClr val="FFFF00"/>
                </a:highlight>
                <a:sym typeface="Wingdings" pitchFamily="2" charset="2"/>
              </a:rPr>
              <a:t>learners</a:t>
            </a: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 camp on </a:t>
            </a:r>
            <a:r>
              <a:rPr lang="de-DE" b="1" dirty="0" err="1">
                <a:highlight>
                  <a:srgbClr val="FFFF00"/>
                </a:highlight>
                <a:sym typeface="Wingdings" pitchFamily="2" charset="2"/>
              </a:rPr>
              <a:t>unicampus</a:t>
            </a: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!</a:t>
            </a:r>
            <a:endParaRPr lang="de-DE" b="1">
              <a:highlight>
                <a:srgbClr val="FFFF00"/>
              </a:highlight>
              <a:cs typeface="Calibri"/>
            </a:endParaRPr>
          </a:p>
        </p:txBody>
      </p:sp>
      <p:pic>
        <p:nvPicPr>
          <p:cNvPr id="2" name="Grafik 2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E0BDF428-48D3-216C-156F-8CAA49E0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400" y="2954108"/>
            <a:ext cx="5509200" cy="36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4D4ECC23-3183-56E8-583E-939C3DC5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24" y="55544"/>
            <a:ext cx="6081296" cy="67469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F5B68DD-4F90-2438-3C38-BC159460A3AC}"/>
              </a:ext>
            </a:extLst>
          </p:cNvPr>
          <p:cNvSpPr txBox="1"/>
          <p:nvPr/>
        </p:nvSpPr>
        <p:spPr>
          <a:xfrm>
            <a:off x="9534144" y="5473005"/>
            <a:ext cx="291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400" dirty="0">
                <a:ea typeface="+mn-lt"/>
                <a:cs typeface="+mn-lt"/>
              </a:rPr>
              <a:t>IDEO(2012): </a:t>
            </a:r>
            <a:r>
              <a:rPr lang="de-AT" sz="1400" b="0" dirty="0">
                <a:effectLst/>
                <a:latin typeface="Jubilat"/>
              </a:rPr>
              <a:t>Design </a:t>
            </a:r>
            <a:r>
              <a:rPr lang="de-AT" sz="1400" b="0" dirty="0" err="1">
                <a:effectLst/>
                <a:latin typeface="Jubilat"/>
              </a:rPr>
              <a:t>Thinking</a:t>
            </a:r>
            <a:r>
              <a:rPr lang="de-AT" sz="1400" b="0" dirty="0">
                <a:effectLst/>
                <a:latin typeface="Jubilat"/>
              </a:rPr>
              <a:t> </a:t>
            </a:r>
            <a:r>
              <a:rPr lang="de-AT" sz="1400" b="0" dirty="0" err="1">
                <a:effectLst/>
                <a:latin typeface="Jubilat"/>
              </a:rPr>
              <a:t>for</a:t>
            </a:r>
            <a:r>
              <a:rPr lang="de-AT" sz="1400" b="0" dirty="0">
                <a:effectLst/>
                <a:latin typeface="Jubilat"/>
              </a:rPr>
              <a:t> </a:t>
            </a:r>
            <a:r>
              <a:rPr lang="de-AT" sz="1400" b="0" dirty="0" err="1">
                <a:effectLst/>
                <a:latin typeface="Jubilat"/>
              </a:rPr>
              <a:t>Educators</a:t>
            </a:r>
            <a:r>
              <a:rPr lang="de-AT" sz="1400" b="0" dirty="0">
                <a:effectLst/>
                <a:latin typeface="Jubilat"/>
              </a:rPr>
              <a:t> Toolkit </a:t>
            </a:r>
          </a:p>
          <a:p>
            <a:pPr marL="0" indent="0">
              <a:buNone/>
            </a:pPr>
            <a:r>
              <a:rPr lang="de-AT" sz="1400" b="0" dirty="0">
                <a:effectLst/>
                <a:latin typeface="Jubilat"/>
              </a:rPr>
              <a:t>2012 </a:t>
            </a:r>
            <a:r>
              <a:rPr lang="de-AT" sz="1400" b="0" dirty="0" err="1">
                <a:effectLst/>
                <a:latin typeface="Jubilat"/>
              </a:rPr>
              <a:t>IDEo</a:t>
            </a:r>
            <a:r>
              <a:rPr lang="de-AT" sz="1400" b="0" dirty="0">
                <a:effectLst/>
                <a:latin typeface="Jubilat"/>
              </a:rPr>
              <a:t> LLC. All </a:t>
            </a:r>
            <a:r>
              <a:rPr lang="de-AT" sz="1400" b="0" dirty="0" err="1">
                <a:effectLst/>
                <a:latin typeface="Jubilat"/>
              </a:rPr>
              <a:t>rights</a:t>
            </a:r>
            <a:r>
              <a:rPr lang="de-AT" sz="1400" b="0" dirty="0">
                <a:effectLst/>
                <a:latin typeface="Jubilat"/>
              </a:rPr>
              <a:t> </a:t>
            </a:r>
            <a:r>
              <a:rPr lang="de-AT" sz="1400" b="0" dirty="0" err="1">
                <a:effectLst/>
                <a:latin typeface="Jubilat"/>
              </a:rPr>
              <a:t>reserved</a:t>
            </a:r>
            <a:r>
              <a:rPr lang="de-AT" sz="1400" b="0" dirty="0">
                <a:effectLst/>
                <a:latin typeface="Jubilat"/>
              </a:rPr>
              <a:t>. http:// </a:t>
            </a:r>
            <a:r>
              <a:rPr lang="de-AT" sz="1400" b="0" dirty="0" err="1">
                <a:effectLst/>
                <a:latin typeface="Jubilat"/>
              </a:rPr>
              <a:t>designthinkingforeducators.com</a:t>
            </a:r>
            <a:r>
              <a:rPr lang="de-AT" sz="1400" b="0" dirty="0">
                <a:effectLst/>
                <a:latin typeface="Jubilat"/>
              </a:rPr>
              <a:t>/ 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4254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34FAFD7-6975-D481-EA37-55BA67CD9F23}"/>
              </a:ext>
            </a:extLst>
          </p:cNvPr>
          <p:cNvSpPr txBox="1"/>
          <p:nvPr/>
        </p:nvSpPr>
        <p:spPr>
          <a:xfrm>
            <a:off x="926592" y="914400"/>
            <a:ext cx="5740674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Our</a:t>
            </a:r>
            <a:r>
              <a:rPr lang="de-DE" sz="2400" b="1" dirty="0"/>
              <a:t> </a:t>
            </a:r>
            <a:r>
              <a:rPr lang="de-DE" sz="2400" b="1" dirty="0" err="1"/>
              <a:t>next</a:t>
            </a:r>
            <a:r>
              <a:rPr lang="de-DE" sz="2400" b="1" dirty="0"/>
              <a:t> </a:t>
            </a:r>
            <a:r>
              <a:rPr lang="de-DE" sz="2400" b="1" dirty="0" err="1"/>
              <a:t>meeting</a:t>
            </a:r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pPr>
              <a:lnSpc>
                <a:spcPct val="150000"/>
              </a:lnSpc>
            </a:pPr>
            <a:r>
              <a:rPr lang="de-DE" sz="2000" dirty="0">
                <a:highlight>
                  <a:srgbClr val="FFFF00"/>
                </a:highlight>
              </a:rPr>
              <a:t>Tuesday 9th </a:t>
            </a:r>
            <a:r>
              <a:rPr lang="de-DE" sz="2000" dirty="0" err="1">
                <a:highlight>
                  <a:srgbClr val="FFFF00"/>
                </a:highlight>
              </a:rPr>
              <a:t>of</a:t>
            </a:r>
            <a:r>
              <a:rPr lang="de-DE" sz="2000" dirty="0">
                <a:highlight>
                  <a:srgbClr val="FFFF00"/>
                </a:highlight>
              </a:rPr>
              <a:t> May 18:30 – 20:30 CET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>
              <a:lnSpc>
                <a:spcPct val="150000"/>
              </a:lnSpc>
            </a:pPr>
            <a:endParaRPr lang="de-DE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And </a:t>
            </a:r>
            <a:r>
              <a:rPr lang="de-DE" sz="2000" dirty="0" err="1">
                <a:sym typeface="Wingdings" pitchFamily="2" charset="2"/>
              </a:rPr>
              <a:t>afterwards</a:t>
            </a:r>
            <a:r>
              <a:rPr lang="de-DE" sz="2000" dirty="0">
                <a:sym typeface="Wingdings" pitchFamily="2" charset="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Session 5 (9/5): </a:t>
            </a:r>
            <a:r>
              <a:rPr lang="de-DE" sz="2000" dirty="0" err="1">
                <a:sym typeface="Wingdings" pitchFamily="2" charset="2"/>
              </a:rPr>
              <a:t>tutorial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session</a:t>
            </a:r>
            <a:endParaRPr lang="de-DE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Session 6 (16/5): </a:t>
            </a:r>
            <a:r>
              <a:rPr lang="de-DE" sz="2000" dirty="0" err="1">
                <a:sym typeface="Wingdings" pitchFamily="2" charset="2"/>
              </a:rPr>
              <a:t>show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us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video</a:t>
            </a:r>
            <a:r>
              <a:rPr lang="de-DE" sz="2000" dirty="0">
                <a:sym typeface="Wingdings" pitchFamily="2" charset="2"/>
              </a:rPr>
              <a:t> pitch and </a:t>
            </a:r>
            <a:r>
              <a:rPr lang="de-DE" sz="2000" dirty="0" err="1">
                <a:sym typeface="Wingdings" pitchFamily="2" charset="2"/>
              </a:rPr>
              <a:t>poster</a:t>
            </a:r>
            <a:endParaRPr lang="de-DE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Deadline </a:t>
            </a:r>
            <a:r>
              <a:rPr lang="de-DE" sz="2000" dirty="0" err="1">
                <a:sym typeface="Wingdings" pitchFamily="2" charset="2"/>
              </a:rPr>
              <a:t>for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submission</a:t>
            </a:r>
            <a:r>
              <a:rPr lang="de-DE" sz="2000" dirty="0">
                <a:sym typeface="Wingdings" pitchFamily="2" charset="2"/>
              </a:rPr>
              <a:t>: 17/5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Session 7 (23/5): Meeting </a:t>
            </a:r>
            <a:r>
              <a:rPr lang="de-DE" sz="2000" dirty="0" err="1">
                <a:sym typeface="Wingdings" pitchFamily="2" charset="2"/>
              </a:rPr>
              <a:t>with</a:t>
            </a:r>
            <a:r>
              <a:rPr lang="de-DE" sz="2000" dirty="0">
                <a:sym typeface="Wingdings" pitchFamily="2" charset="2"/>
              </a:rPr>
              <a:t> Andi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Showdown: 30/5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Final </a:t>
            </a:r>
            <a:r>
              <a:rPr lang="de-DE" sz="2000" dirty="0" err="1">
                <a:sym typeface="Wingdings" pitchFamily="2" charset="2"/>
              </a:rPr>
              <a:t>portfolio</a:t>
            </a:r>
            <a:r>
              <a:rPr lang="de-DE" sz="2000" dirty="0">
                <a:sym typeface="Wingdings" pitchFamily="2" charset="2"/>
              </a:rPr>
              <a:t>: 22/5</a:t>
            </a:r>
          </a:p>
          <a:p>
            <a:pPr>
              <a:lnSpc>
                <a:spcPct val="150000"/>
              </a:lnSpc>
            </a:pPr>
            <a:endParaRPr lang="de-DE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de-DE" sz="2000" dirty="0">
              <a:sym typeface="Wingdings" pitchFamily="2" charset="2"/>
            </a:endParaRPr>
          </a:p>
          <a:p>
            <a:endParaRPr lang="de-DE" sz="2000" dirty="0"/>
          </a:p>
        </p:txBody>
      </p:sp>
      <p:pic>
        <p:nvPicPr>
          <p:cNvPr id="6" name="Grafik 5" descr="Ein Bild, das Musik, Klavier, Dunkel enthält.&#10;&#10;Automatisch generierte Beschreibung">
            <a:extLst>
              <a:ext uri="{FF2B5EF4-FFF2-40B4-BE49-F238E27FC236}">
                <a16:creationId xmlns:a16="http://schemas.microsoft.com/office/drawing/2014/main" id="{004D8362-B368-CB97-3249-C82524D5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562"/>
            <a:ext cx="5426037" cy="32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Rad enthält.&#10;&#10;Automatisch generierte Beschreibung">
            <a:extLst>
              <a:ext uri="{FF2B5EF4-FFF2-40B4-BE49-F238E27FC236}">
                <a16:creationId xmlns:a16="http://schemas.microsoft.com/office/drawing/2014/main" id="{2016F572-D7A4-8B3B-AFD2-078F7E6D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426" y="4396932"/>
            <a:ext cx="1038446" cy="19432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78F83A5-751E-69A0-863C-144C1C5D3BC3}"/>
              </a:ext>
            </a:extLst>
          </p:cNvPr>
          <p:cNvSpPr txBox="1"/>
          <p:nvPr/>
        </p:nvSpPr>
        <p:spPr>
          <a:xfrm>
            <a:off x="853440" y="402336"/>
            <a:ext cx="9940735" cy="7709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Outcome Session 4: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More </a:t>
            </a:r>
            <a:r>
              <a:rPr lang="de-DE" dirty="0" err="1"/>
              <a:t>teamwork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dates</a:t>
            </a:r>
            <a:r>
              <a:rPr lang="de-DE" dirty="0"/>
              <a:t> / internal </a:t>
            </a:r>
            <a:r>
              <a:rPr lang="de-DE" dirty="0" err="1"/>
              <a:t>sessions</a:t>
            </a:r>
            <a:r>
              <a:rPr lang="de-DE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Work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survey</a:t>
            </a: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survey</a:t>
            </a:r>
            <a:r>
              <a:rPr lang="de-DE" dirty="0"/>
              <a:t>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/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drop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	Tell </a:t>
            </a:r>
            <a:r>
              <a:rPr lang="de-DE" sz="1800" dirty="0" err="1"/>
              <a:t>stories</a:t>
            </a:r>
            <a:r>
              <a:rPr lang="de-DE" sz="1800" dirty="0"/>
              <a:t> &amp; </a:t>
            </a:r>
            <a:r>
              <a:rPr lang="de-DE" sz="1800" dirty="0" err="1"/>
              <a:t>show</a:t>
            </a:r>
            <a:r>
              <a:rPr lang="de-DE" sz="1800" dirty="0"/>
              <a:t> </a:t>
            </a:r>
            <a:r>
              <a:rPr lang="de-DE" sz="1800" dirty="0" err="1"/>
              <a:t>empathy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user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>
                <a:sym typeface="Wingdings" pitchFamily="2" charset="2"/>
              </a:rPr>
              <a:t>	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has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been</a:t>
            </a:r>
            <a:r>
              <a:rPr lang="de-DE" sz="1800" dirty="0"/>
              <a:t> </a:t>
            </a:r>
            <a:r>
              <a:rPr lang="de-DE" sz="1800" dirty="0" err="1"/>
              <a:t>validated</a:t>
            </a:r>
            <a:r>
              <a:rPr lang="de-DE" sz="1800" dirty="0"/>
              <a:t> / </a:t>
            </a:r>
            <a:r>
              <a:rPr lang="de-DE" sz="1800" dirty="0" err="1"/>
              <a:t>proofed</a:t>
            </a:r>
            <a:r>
              <a:rPr lang="de-DE" sz="1800" dirty="0"/>
              <a:t>?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sz="1800" dirty="0"/>
              <a:t>	Problem, </a:t>
            </a:r>
            <a:r>
              <a:rPr lang="de-DE" sz="1800" dirty="0" err="1"/>
              <a:t>need</a:t>
            </a:r>
            <a:r>
              <a:rPr lang="de-DE" sz="1800" dirty="0"/>
              <a:t> and </a:t>
            </a:r>
            <a:r>
              <a:rPr lang="de-DE" sz="1800" dirty="0" err="1"/>
              <a:t>user</a:t>
            </a:r>
            <a:r>
              <a:rPr lang="de-DE" sz="1800" dirty="0"/>
              <a:t> </a:t>
            </a:r>
            <a:r>
              <a:rPr lang="de-DE" sz="1800" dirty="0" err="1"/>
              <a:t>defined</a:t>
            </a:r>
            <a:r>
              <a:rPr lang="de-DE" sz="1800" dirty="0"/>
              <a:t> </a:t>
            </a:r>
            <a:r>
              <a:rPr lang="de-DE" sz="1800" dirty="0" err="1"/>
              <a:t>clearly</a:t>
            </a:r>
            <a:r>
              <a:rPr lang="de-DE" sz="1800" dirty="0"/>
              <a:t>: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,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whom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happen?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err="1"/>
              <a:t>Reach</a:t>
            </a:r>
            <a:r>
              <a:rPr lang="de-DE" dirty="0"/>
              <a:t> out </a:t>
            </a:r>
            <a:r>
              <a:rPr lang="de-DE" dirty="0" err="1"/>
              <a:t>to</a:t>
            </a:r>
            <a:r>
              <a:rPr lang="de-DE" dirty="0"/>
              <a:t> EEs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unclear</a:t>
            </a: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Update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- Desk </a:t>
            </a:r>
            <a:r>
              <a:rPr lang="de-DE" dirty="0" err="1"/>
              <a:t>research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- Observation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- Survey / </a:t>
            </a:r>
            <a:r>
              <a:rPr lang="de-DE" dirty="0" err="1"/>
              <a:t>empathy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/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stories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- Solution </a:t>
            </a:r>
            <a:r>
              <a:rPr lang="de-DE" dirty="0" err="1"/>
              <a:t>ideas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96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25ECBE-A175-1DA8-7DBE-40E376D3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00" y="613625"/>
            <a:ext cx="10503600" cy="489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1600" dirty="0">
                <a:hlinkClick r:id="rId2"/>
              </a:rPr>
              <a:t>https://pixabay.com/vectors/idea-visualization-line-art-3976295/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>
                <a:hlinkClick r:id="rId3"/>
              </a:rPr>
              <a:t>https://pixabay.com/vectors/pixel-cells-video-recording-3976293/</a:t>
            </a:r>
            <a:endParaRPr lang="de-DE" sz="1600" dirty="0"/>
          </a:p>
          <a:p>
            <a:pPr marL="0" indent="0">
              <a:buNone/>
            </a:pPr>
            <a:r>
              <a:rPr lang="de-DE" sz="1600" dirty="0">
                <a:hlinkClick r:id="rId4"/>
              </a:rPr>
              <a:t>https://pixabay.com/vectors/pixel-cells-tutor-master-3974190/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>
                <a:hlinkClick r:id="rId5"/>
              </a:rPr>
              <a:t>https://pixabay.com/vectors/pixel-cells-seminar-conference-3974170/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>
                <a:hlinkClick r:id="rId6"/>
              </a:rPr>
              <a:t>https://pixabay.com/vectors/pixel-pixel-cells-path-landscape-3699343/</a:t>
            </a:r>
            <a:r>
              <a:rPr lang="de-DE" sz="1600" dirty="0"/>
              <a:t>  </a:t>
            </a:r>
          </a:p>
          <a:p>
            <a:pPr marL="0" indent="0">
              <a:buNone/>
            </a:pPr>
            <a:r>
              <a:rPr lang="de-DE" sz="1600" dirty="0">
                <a:cs typeface="Calibri"/>
                <a:hlinkClick r:id="rId7"/>
              </a:rPr>
              <a:t>https://pixabay.com/vectors/pixel-cells-pixel-to-learn-3674122/</a:t>
            </a:r>
            <a:r>
              <a:rPr lang="de-DE" sz="16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ea typeface="+mn-lt"/>
                <a:cs typeface="+mn-lt"/>
                <a:hlinkClick r:id="rId8"/>
              </a:rPr>
              <a:t>https://www.interaction-design.org/literature/topics/design-thinking</a:t>
            </a:r>
            <a:r>
              <a:rPr lang="de-DE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de-DE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1600" dirty="0">
                <a:ea typeface="+mn-lt"/>
                <a:cs typeface="+mn-lt"/>
              </a:rPr>
              <a:t>IDEO(2012): </a:t>
            </a:r>
            <a:r>
              <a:rPr lang="de-AT" sz="1600" b="0" dirty="0">
                <a:effectLst/>
                <a:latin typeface="Jubilat"/>
              </a:rPr>
              <a:t>Design </a:t>
            </a:r>
            <a:r>
              <a:rPr lang="de-AT" sz="1600" b="0" dirty="0" err="1">
                <a:effectLst/>
                <a:latin typeface="Jubilat"/>
              </a:rPr>
              <a:t>Thinking</a:t>
            </a:r>
            <a:r>
              <a:rPr lang="de-AT" sz="1600" b="0" dirty="0">
                <a:effectLst/>
                <a:latin typeface="Jubilat"/>
              </a:rPr>
              <a:t> </a:t>
            </a:r>
            <a:r>
              <a:rPr lang="de-AT" sz="1600" b="0" dirty="0" err="1">
                <a:effectLst/>
                <a:latin typeface="Jubilat"/>
              </a:rPr>
              <a:t>for</a:t>
            </a:r>
            <a:r>
              <a:rPr lang="de-AT" sz="1600" b="0" dirty="0">
                <a:effectLst/>
                <a:latin typeface="Jubilat"/>
              </a:rPr>
              <a:t> </a:t>
            </a:r>
            <a:r>
              <a:rPr lang="de-AT" sz="1600" b="0" dirty="0" err="1">
                <a:effectLst/>
                <a:latin typeface="Jubilat"/>
              </a:rPr>
              <a:t>Educators</a:t>
            </a:r>
            <a:r>
              <a:rPr lang="de-AT" sz="1600" b="0" dirty="0">
                <a:effectLst/>
                <a:latin typeface="Jubilat"/>
              </a:rPr>
              <a:t> Toolkit </a:t>
            </a:r>
          </a:p>
          <a:p>
            <a:pPr marL="0" indent="0">
              <a:buNone/>
            </a:pPr>
            <a:r>
              <a:rPr lang="de-AT" sz="1600" b="0" dirty="0">
                <a:effectLst/>
                <a:latin typeface="Jubilat"/>
              </a:rPr>
              <a:t>2012 </a:t>
            </a:r>
            <a:r>
              <a:rPr lang="de-AT" sz="1600" b="0" dirty="0" err="1">
                <a:effectLst/>
                <a:latin typeface="Jubilat"/>
              </a:rPr>
              <a:t>IDEo</a:t>
            </a:r>
            <a:r>
              <a:rPr lang="de-AT" sz="1600" b="0" dirty="0">
                <a:effectLst/>
                <a:latin typeface="Jubilat"/>
              </a:rPr>
              <a:t> LLC. All </a:t>
            </a:r>
            <a:r>
              <a:rPr lang="de-AT" sz="1600" b="0" dirty="0" err="1">
                <a:effectLst/>
                <a:latin typeface="Jubilat"/>
              </a:rPr>
              <a:t>rights</a:t>
            </a:r>
            <a:r>
              <a:rPr lang="de-AT" sz="1600" b="0" dirty="0">
                <a:effectLst/>
                <a:latin typeface="Jubilat"/>
              </a:rPr>
              <a:t> </a:t>
            </a:r>
            <a:r>
              <a:rPr lang="de-AT" sz="1600" b="0" dirty="0" err="1">
                <a:effectLst/>
                <a:latin typeface="Jubilat"/>
              </a:rPr>
              <a:t>reserved</a:t>
            </a:r>
            <a:r>
              <a:rPr lang="de-AT" sz="1600" b="0" dirty="0">
                <a:effectLst/>
                <a:latin typeface="Jubilat"/>
              </a:rPr>
              <a:t>. http:// </a:t>
            </a:r>
            <a:r>
              <a:rPr lang="de-AT" sz="1600" b="0" dirty="0" err="1">
                <a:effectLst/>
                <a:latin typeface="Jubilat"/>
              </a:rPr>
              <a:t>designthinkingforeducators.com</a:t>
            </a:r>
            <a:r>
              <a:rPr lang="de-AT" sz="1600" b="0" dirty="0">
                <a:effectLst/>
                <a:latin typeface="Jubilat"/>
              </a:rPr>
              <a:t>/ </a:t>
            </a:r>
          </a:p>
          <a:p>
            <a:pPr marL="0" indent="0">
              <a:buNone/>
            </a:pPr>
            <a:endParaRPr lang="de-AT" sz="1600" dirty="0">
              <a:latin typeface="Jubilat"/>
            </a:endParaRPr>
          </a:p>
          <a:p>
            <a:pPr marL="0" indent="0">
              <a:buNone/>
            </a:pPr>
            <a:endParaRPr lang="de-AT" sz="1600" dirty="0">
              <a:effectLst/>
            </a:endParaRPr>
          </a:p>
          <a:p>
            <a:pPr marL="0" indent="0">
              <a:buNone/>
            </a:pPr>
            <a:endParaRPr lang="de-AT" sz="1600" dirty="0">
              <a:effectLst/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  <p:pic>
        <p:nvPicPr>
          <p:cNvPr id="2" name="Grafik 1" descr="Ein Bild, das Text, dunkel, Elektronik, Licht enthält.&#10;&#10;Automatisch generierte Beschreibung">
            <a:extLst>
              <a:ext uri="{FF2B5EF4-FFF2-40B4-BE49-F238E27FC236}">
                <a16:creationId xmlns:a16="http://schemas.microsoft.com/office/drawing/2014/main" id="{2789EB8E-7076-B95D-2E31-7E0199A76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208" y="298450"/>
            <a:ext cx="4064001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2EDA3F757ABF4A8E5F2A0E6E0E11E8" ma:contentTypeVersion="2" ma:contentTypeDescription="Ein neues Dokument erstellen." ma:contentTypeScope="" ma:versionID="735b87e6f6c8492ea4bf12b2be917d44">
  <xsd:schema xmlns:xsd="http://www.w3.org/2001/XMLSchema" xmlns:xs="http://www.w3.org/2001/XMLSchema" xmlns:p="http://schemas.microsoft.com/office/2006/metadata/properties" xmlns:ns2="fadbe1ad-3b1b-41d0-80a6-ea1506d4d622" targetNamespace="http://schemas.microsoft.com/office/2006/metadata/properties" ma:root="true" ma:fieldsID="1101b5b86586921716ea696fa1b02151" ns2:_="">
    <xsd:import namespace="fadbe1ad-3b1b-41d0-80a6-ea1506d4d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be1ad-3b1b-41d0-80a6-ea1506d4d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F34E0D-4865-45BA-BA4D-06CEC7F7E1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646030-C91E-41D1-9380-BE62DB5B3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be1ad-3b1b-41d0-80a6-ea1506d4d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C1F83C-E9A6-4C07-8D0B-E1B76E8F2E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Macintosh PowerPoint</Application>
  <PresentationFormat>Breitbild</PresentationFormat>
  <Paragraphs>67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Jubilat</vt:lpstr>
      <vt:lpstr>Wingdings</vt:lpstr>
      <vt:lpstr>Office</vt:lpstr>
      <vt:lpstr>Build and strengthen communities  -  How to use public space to empower participation and collectiveness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Living Lab 08 &amp; 09  Build and strengthen communities  -  How to use public space to empower participation and collectiveness </dc:title>
  <dc:creator>Kastner Lena</dc:creator>
  <cp:lastModifiedBy>Kastner Lena</cp:lastModifiedBy>
  <cp:revision>279</cp:revision>
  <dcterms:created xsi:type="dcterms:W3CDTF">2023-02-27T19:46:59Z</dcterms:created>
  <dcterms:modified xsi:type="dcterms:W3CDTF">2023-05-02T18:19:10Z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0x010100632EDA3F757ABF4A8E5F2A0E6E0E11E8</vt:lpwstr>
  </property>
</Properties>
</file>